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Lst>
  <p:sldSz cx="18288000" cy="10287000"/>
  <p:notesSz cx="6858000" cy="9144000"/>
  <p:embeddedFontLst>
    <p:embeddedFont>
      <p:font typeface="Arial Bold"/>
      <p:regular r:id="rId24"/>
    </p:embeddedFont>
    <p:embeddedFont>
      <p:font typeface="Calibri (MS)" panose="020B0604020202020204" charset="0"/>
      <p:regular r:id="rId25"/>
    </p:embeddedFont>
    <p:embeddedFont>
      <p:font typeface="Calibri (MS) Bold" panose="020B0604020202020204" charset="0"/>
      <p:regular r:id="rId26"/>
    </p:embeddedFont>
    <p:embeddedFont>
      <p:font typeface="ITC Franklin Gothic LT" panose="020B0604020202020204" charset="0"/>
      <p:regular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39" d="100"/>
          <a:sy n="39" d="100"/>
        </p:scale>
        <p:origin x="940" y="5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8/2/2025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8/2/2025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8/2/2025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8/2/2025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8/2/2025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8/2/2025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69801" y="685800"/>
            <a:ext cx="5554980" cy="142496"/>
            <a:chOff x="0" y="0"/>
            <a:chExt cx="7406640" cy="189994"/>
          </a:xfrm>
        </p:grpSpPr>
        <p:sp>
          <p:nvSpPr>
            <p:cNvPr id="3" name="Freeform 3"/>
            <p:cNvSpPr/>
            <p:nvPr/>
          </p:nvSpPr>
          <p:spPr>
            <a:xfrm>
              <a:off x="0" y="0"/>
              <a:ext cx="7406640" cy="189992"/>
            </a:xfrm>
            <a:custGeom>
              <a:avLst/>
              <a:gdLst/>
              <a:ahLst/>
              <a:cxnLst/>
              <a:rect l="l" t="t" r="r" b="b"/>
              <a:pathLst>
                <a:path w="7406640" h="189992">
                  <a:moveTo>
                    <a:pt x="0" y="0"/>
                  </a:moveTo>
                  <a:lnTo>
                    <a:pt x="7406640" y="0"/>
                  </a:lnTo>
                  <a:lnTo>
                    <a:pt x="7406640" y="189992"/>
                  </a:lnTo>
                  <a:lnTo>
                    <a:pt x="0" y="189992"/>
                  </a:lnTo>
                  <a:close/>
                </a:path>
              </a:pathLst>
            </a:custGeom>
            <a:solidFill>
              <a:srgbClr val="465359"/>
            </a:solidFill>
          </p:spPr>
          <p:txBody>
            <a:bodyPr/>
            <a:lstStyle/>
            <a:p>
              <a:endParaRPr lang="en-IN"/>
            </a:p>
          </p:txBody>
        </p:sp>
      </p:grpSp>
      <p:grpSp>
        <p:nvGrpSpPr>
          <p:cNvPr id="4" name="Group 4"/>
          <p:cNvGrpSpPr/>
          <p:nvPr/>
        </p:nvGrpSpPr>
        <p:grpSpPr>
          <a:xfrm>
            <a:off x="12063220" y="680464"/>
            <a:ext cx="5554980" cy="147831"/>
            <a:chOff x="0" y="0"/>
            <a:chExt cx="7406640" cy="197108"/>
          </a:xfrm>
        </p:grpSpPr>
        <p:sp>
          <p:nvSpPr>
            <p:cNvPr id="5" name="Freeform 5"/>
            <p:cNvSpPr/>
            <p:nvPr/>
          </p:nvSpPr>
          <p:spPr>
            <a:xfrm>
              <a:off x="0" y="0"/>
              <a:ext cx="7406640" cy="197104"/>
            </a:xfrm>
            <a:custGeom>
              <a:avLst/>
              <a:gdLst/>
              <a:ahLst/>
              <a:cxnLst/>
              <a:rect l="l" t="t" r="r" b="b"/>
              <a:pathLst>
                <a:path w="7406640" h="197104">
                  <a:moveTo>
                    <a:pt x="0" y="0"/>
                  </a:moveTo>
                  <a:lnTo>
                    <a:pt x="7406640" y="0"/>
                  </a:lnTo>
                  <a:lnTo>
                    <a:pt x="7406640" y="197104"/>
                  </a:lnTo>
                  <a:lnTo>
                    <a:pt x="0" y="197104"/>
                  </a:lnTo>
                  <a:close/>
                </a:path>
              </a:pathLst>
            </a:custGeom>
            <a:solidFill>
              <a:srgbClr val="969FA7"/>
            </a:solidFill>
          </p:spPr>
          <p:txBody>
            <a:bodyPr/>
            <a:lstStyle/>
            <a:p>
              <a:endParaRPr lang="en-IN"/>
            </a:p>
          </p:txBody>
        </p:sp>
      </p:grpSp>
      <p:grpSp>
        <p:nvGrpSpPr>
          <p:cNvPr id="6" name="Group 6"/>
          <p:cNvGrpSpPr/>
          <p:nvPr/>
        </p:nvGrpSpPr>
        <p:grpSpPr>
          <a:xfrm>
            <a:off x="6362745" y="685800"/>
            <a:ext cx="5554980" cy="137160"/>
            <a:chOff x="0" y="0"/>
            <a:chExt cx="7406640" cy="182880"/>
          </a:xfrm>
        </p:grpSpPr>
        <p:sp>
          <p:nvSpPr>
            <p:cNvPr id="7" name="Freeform 7"/>
            <p:cNvSpPr/>
            <p:nvPr/>
          </p:nvSpPr>
          <p:spPr>
            <a:xfrm>
              <a:off x="0" y="0"/>
              <a:ext cx="7406640" cy="182880"/>
            </a:xfrm>
            <a:custGeom>
              <a:avLst/>
              <a:gdLst/>
              <a:ahLst/>
              <a:cxnLst/>
              <a:rect l="l" t="t" r="r" b="b"/>
              <a:pathLst>
                <a:path w="7406640" h="182880">
                  <a:moveTo>
                    <a:pt x="0" y="0"/>
                  </a:moveTo>
                  <a:lnTo>
                    <a:pt x="7406640" y="0"/>
                  </a:lnTo>
                  <a:lnTo>
                    <a:pt x="7406640" y="182880"/>
                  </a:lnTo>
                  <a:lnTo>
                    <a:pt x="0" y="182880"/>
                  </a:lnTo>
                  <a:close/>
                </a:path>
              </a:pathLst>
            </a:custGeom>
            <a:solidFill>
              <a:srgbClr val="1CADE4"/>
            </a:solidFill>
          </p:spPr>
          <p:txBody>
            <a:bodyPr/>
            <a:lstStyle/>
            <a:p>
              <a:endParaRPr lang="en-IN"/>
            </a:p>
          </p:txBody>
        </p:sp>
      </p:grpSp>
      <p:grpSp>
        <p:nvGrpSpPr>
          <p:cNvPr id="8" name="Group 8"/>
          <p:cNvGrpSpPr/>
          <p:nvPr/>
        </p:nvGrpSpPr>
        <p:grpSpPr>
          <a:xfrm>
            <a:off x="15727505" y="9656865"/>
            <a:ext cx="1688707" cy="547689"/>
            <a:chOff x="0" y="0"/>
            <a:chExt cx="2251610" cy="730252"/>
          </a:xfrm>
        </p:grpSpPr>
        <p:sp>
          <p:nvSpPr>
            <p:cNvPr id="9" name="Freeform 9" descr="Logo  Description automatically generated"/>
            <p:cNvSpPr/>
            <p:nvPr/>
          </p:nvSpPr>
          <p:spPr>
            <a:xfrm>
              <a:off x="0" y="0"/>
              <a:ext cx="2251583" cy="730250"/>
            </a:xfrm>
            <a:custGeom>
              <a:avLst/>
              <a:gdLst/>
              <a:ahLst/>
              <a:cxnLst/>
              <a:rect l="l" t="t" r="r" b="b"/>
              <a:pathLst>
                <a:path w="2251583" h="730250">
                  <a:moveTo>
                    <a:pt x="0" y="0"/>
                  </a:moveTo>
                  <a:lnTo>
                    <a:pt x="2251583" y="0"/>
                  </a:lnTo>
                  <a:lnTo>
                    <a:pt x="2251583" y="730250"/>
                  </a:lnTo>
                  <a:lnTo>
                    <a:pt x="0" y="730250"/>
                  </a:lnTo>
                  <a:lnTo>
                    <a:pt x="0" y="0"/>
                  </a:lnTo>
                  <a:close/>
                </a:path>
              </a:pathLst>
            </a:custGeom>
            <a:blipFill>
              <a:blip r:embed="rId2"/>
              <a:stretch>
                <a:fillRect t="-141" r="-1" b="-141"/>
              </a:stretch>
            </a:blipFill>
          </p:spPr>
          <p:txBody>
            <a:bodyPr/>
            <a:lstStyle/>
            <a:p>
              <a:endParaRPr lang="en-IN"/>
            </a:p>
          </p:txBody>
        </p:sp>
      </p:grpSp>
      <p:grpSp>
        <p:nvGrpSpPr>
          <p:cNvPr id="10" name="Group 10"/>
          <p:cNvGrpSpPr/>
          <p:nvPr/>
        </p:nvGrpSpPr>
        <p:grpSpPr>
          <a:xfrm>
            <a:off x="669801" y="4628646"/>
            <a:ext cx="16948398" cy="5007224"/>
            <a:chOff x="0" y="0"/>
            <a:chExt cx="22597864" cy="6676298"/>
          </a:xfrm>
        </p:grpSpPr>
        <p:sp>
          <p:nvSpPr>
            <p:cNvPr id="11" name="Freeform 11"/>
            <p:cNvSpPr/>
            <p:nvPr/>
          </p:nvSpPr>
          <p:spPr>
            <a:xfrm>
              <a:off x="0" y="0"/>
              <a:ext cx="22597872" cy="6676263"/>
            </a:xfrm>
            <a:custGeom>
              <a:avLst/>
              <a:gdLst/>
              <a:ahLst/>
              <a:cxnLst/>
              <a:rect l="l" t="t" r="r" b="b"/>
              <a:pathLst>
                <a:path w="22597872" h="6676263">
                  <a:moveTo>
                    <a:pt x="0" y="0"/>
                  </a:moveTo>
                  <a:lnTo>
                    <a:pt x="22597872" y="0"/>
                  </a:lnTo>
                  <a:lnTo>
                    <a:pt x="22597872" y="6676263"/>
                  </a:lnTo>
                  <a:lnTo>
                    <a:pt x="0" y="6676263"/>
                  </a:lnTo>
                  <a:close/>
                </a:path>
              </a:pathLst>
            </a:custGeom>
            <a:solidFill>
              <a:srgbClr val="465359"/>
            </a:solidFill>
          </p:spPr>
          <p:txBody>
            <a:bodyPr/>
            <a:lstStyle/>
            <a:p>
              <a:endParaRPr lang="en-IN"/>
            </a:p>
          </p:txBody>
        </p:sp>
      </p:grpSp>
      <p:grpSp>
        <p:nvGrpSpPr>
          <p:cNvPr id="12" name="Group 12"/>
          <p:cNvGrpSpPr/>
          <p:nvPr/>
        </p:nvGrpSpPr>
        <p:grpSpPr>
          <a:xfrm>
            <a:off x="3666381" y="2983450"/>
            <a:ext cx="10955237" cy="1044670"/>
            <a:chOff x="0" y="0"/>
            <a:chExt cx="14606983" cy="1392894"/>
          </a:xfrm>
        </p:grpSpPr>
        <p:sp>
          <p:nvSpPr>
            <p:cNvPr id="13" name="Freeform 13"/>
            <p:cNvSpPr/>
            <p:nvPr/>
          </p:nvSpPr>
          <p:spPr>
            <a:xfrm>
              <a:off x="0" y="0"/>
              <a:ext cx="14606983" cy="1392894"/>
            </a:xfrm>
            <a:custGeom>
              <a:avLst/>
              <a:gdLst/>
              <a:ahLst/>
              <a:cxnLst/>
              <a:rect l="l" t="t" r="r" b="b"/>
              <a:pathLst>
                <a:path w="14606983" h="1392894">
                  <a:moveTo>
                    <a:pt x="0" y="0"/>
                  </a:moveTo>
                  <a:lnTo>
                    <a:pt x="14606983" y="0"/>
                  </a:lnTo>
                  <a:lnTo>
                    <a:pt x="14606983" y="1392894"/>
                  </a:lnTo>
                  <a:lnTo>
                    <a:pt x="0" y="1392894"/>
                  </a:lnTo>
                  <a:close/>
                </a:path>
              </a:pathLst>
            </a:custGeom>
            <a:solidFill>
              <a:srgbClr val="000000">
                <a:alpha val="0"/>
              </a:srgbClr>
            </a:solidFill>
          </p:spPr>
          <p:txBody>
            <a:bodyPr/>
            <a:lstStyle/>
            <a:p>
              <a:endParaRPr lang="en-IN"/>
            </a:p>
          </p:txBody>
        </p:sp>
        <p:sp>
          <p:nvSpPr>
            <p:cNvPr id="14" name="TextBox 14"/>
            <p:cNvSpPr txBox="1"/>
            <p:nvPr/>
          </p:nvSpPr>
          <p:spPr>
            <a:xfrm>
              <a:off x="0" y="-104775"/>
              <a:ext cx="14606983" cy="1497669"/>
            </a:xfrm>
            <a:prstGeom prst="rect">
              <a:avLst/>
            </a:prstGeom>
          </p:spPr>
          <p:txBody>
            <a:bodyPr lIns="0" tIns="0" rIns="0" bIns="0" rtlCol="0" anchor="b"/>
            <a:lstStyle/>
            <a:p>
              <a:pPr algn="ctr">
                <a:lnSpc>
                  <a:spcPts val="6480"/>
                </a:lnSpc>
              </a:pPr>
              <a:r>
                <a:rPr lang="en-US" sz="5400">
                  <a:solidFill>
                    <a:srgbClr val="404040"/>
                  </a:solidFill>
                  <a:latin typeface="ITC Franklin Gothic LT"/>
                  <a:ea typeface="ITC Franklin Gothic LT"/>
                  <a:cs typeface="ITC Franklin Gothic LT"/>
                  <a:sym typeface="ITC Franklin Gothic LT"/>
                </a:rPr>
                <a:t>AI Agent for Digital Financial Literacy </a:t>
              </a:r>
            </a:p>
          </p:txBody>
        </p:sp>
      </p:grpSp>
      <p:sp>
        <p:nvSpPr>
          <p:cNvPr id="15" name="TextBox 15"/>
          <p:cNvSpPr txBox="1"/>
          <p:nvPr/>
        </p:nvSpPr>
        <p:spPr>
          <a:xfrm>
            <a:off x="5876836" y="1564225"/>
            <a:ext cx="6534327" cy="819150"/>
          </a:xfrm>
          <a:prstGeom prst="rect">
            <a:avLst/>
          </a:prstGeom>
        </p:spPr>
        <p:txBody>
          <a:bodyPr lIns="0" tIns="0" rIns="0" bIns="0" rtlCol="0" anchor="t">
            <a:spAutoFit/>
          </a:bodyPr>
          <a:lstStyle/>
          <a:p>
            <a:pPr algn="ctr">
              <a:lnSpc>
                <a:spcPts val="5759"/>
              </a:lnSpc>
            </a:pPr>
            <a:r>
              <a:rPr lang="en-US" sz="4800" b="1">
                <a:solidFill>
                  <a:srgbClr val="1482AC"/>
                </a:solidFill>
                <a:latin typeface="Arial Bold"/>
                <a:ea typeface="Arial Bold"/>
                <a:cs typeface="Arial Bold"/>
                <a:sym typeface="Arial Bold"/>
              </a:rPr>
              <a:t>IBM AICTE PROJECT</a:t>
            </a:r>
          </a:p>
        </p:txBody>
      </p:sp>
      <p:sp>
        <p:nvSpPr>
          <p:cNvPr id="16" name="TextBox 16"/>
          <p:cNvSpPr txBox="1"/>
          <p:nvPr/>
        </p:nvSpPr>
        <p:spPr>
          <a:xfrm>
            <a:off x="3971541" y="6151183"/>
            <a:ext cx="10344918" cy="1895475"/>
          </a:xfrm>
          <a:prstGeom prst="rect">
            <a:avLst/>
          </a:prstGeom>
        </p:spPr>
        <p:txBody>
          <a:bodyPr lIns="0" tIns="0" rIns="0" bIns="0" rtlCol="0" anchor="t">
            <a:spAutoFit/>
          </a:bodyPr>
          <a:lstStyle/>
          <a:p>
            <a:pPr algn="l">
              <a:lnSpc>
                <a:spcPts val="3600"/>
              </a:lnSpc>
            </a:pPr>
            <a:r>
              <a:rPr lang="en-US" sz="3000" b="1">
                <a:solidFill>
                  <a:srgbClr val="1482AC"/>
                </a:solidFill>
                <a:latin typeface="Arial Bold"/>
                <a:ea typeface="Arial Bold"/>
                <a:cs typeface="Arial Bold"/>
                <a:sym typeface="Arial Bold"/>
              </a:rPr>
              <a:t>Presented By: Shreya Saihgal</a:t>
            </a:r>
          </a:p>
          <a:p>
            <a:pPr algn="l">
              <a:lnSpc>
                <a:spcPts val="3600"/>
              </a:lnSpc>
            </a:pPr>
            <a:r>
              <a:rPr lang="en-US" sz="3000" b="1">
                <a:solidFill>
                  <a:srgbClr val="1482AC"/>
                </a:solidFill>
                <a:latin typeface="Arial Bold"/>
                <a:ea typeface="Arial Bold"/>
                <a:cs typeface="Arial Bold"/>
                <a:sym typeface="Arial Bold"/>
              </a:rPr>
              <a:t>Student name : Shreya Saihgal</a:t>
            </a:r>
          </a:p>
          <a:p>
            <a:pPr algn="l">
              <a:lnSpc>
                <a:spcPts val="3600"/>
              </a:lnSpc>
            </a:pPr>
            <a:r>
              <a:rPr lang="en-US" sz="3000" b="1">
                <a:solidFill>
                  <a:srgbClr val="1482AC"/>
                </a:solidFill>
                <a:latin typeface="Arial Bold"/>
                <a:ea typeface="Arial Bold"/>
                <a:cs typeface="Arial Bold"/>
                <a:sym typeface="Arial Bold"/>
              </a:rPr>
              <a:t>College Name &amp; Department : Manipal University Jaipur,                                                                                                BTech in Information Technology</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69801" y="685800"/>
            <a:ext cx="5554980" cy="142496"/>
            <a:chOff x="0" y="0"/>
            <a:chExt cx="7406640" cy="189994"/>
          </a:xfrm>
        </p:grpSpPr>
        <p:sp>
          <p:nvSpPr>
            <p:cNvPr id="3" name="Freeform 3"/>
            <p:cNvSpPr/>
            <p:nvPr/>
          </p:nvSpPr>
          <p:spPr>
            <a:xfrm>
              <a:off x="0" y="0"/>
              <a:ext cx="7406640" cy="189992"/>
            </a:xfrm>
            <a:custGeom>
              <a:avLst/>
              <a:gdLst/>
              <a:ahLst/>
              <a:cxnLst/>
              <a:rect l="l" t="t" r="r" b="b"/>
              <a:pathLst>
                <a:path w="7406640" h="189992">
                  <a:moveTo>
                    <a:pt x="0" y="0"/>
                  </a:moveTo>
                  <a:lnTo>
                    <a:pt x="7406640" y="0"/>
                  </a:lnTo>
                  <a:lnTo>
                    <a:pt x="7406640" y="189992"/>
                  </a:lnTo>
                  <a:lnTo>
                    <a:pt x="0" y="189992"/>
                  </a:lnTo>
                  <a:close/>
                </a:path>
              </a:pathLst>
            </a:custGeom>
            <a:solidFill>
              <a:srgbClr val="465359"/>
            </a:solidFill>
          </p:spPr>
          <p:txBody>
            <a:bodyPr/>
            <a:lstStyle/>
            <a:p>
              <a:endParaRPr lang="en-IN"/>
            </a:p>
          </p:txBody>
        </p:sp>
      </p:grpSp>
      <p:grpSp>
        <p:nvGrpSpPr>
          <p:cNvPr id="4" name="Group 4"/>
          <p:cNvGrpSpPr/>
          <p:nvPr/>
        </p:nvGrpSpPr>
        <p:grpSpPr>
          <a:xfrm>
            <a:off x="12063220" y="680464"/>
            <a:ext cx="5554980" cy="147831"/>
            <a:chOff x="0" y="0"/>
            <a:chExt cx="7406640" cy="197108"/>
          </a:xfrm>
        </p:grpSpPr>
        <p:sp>
          <p:nvSpPr>
            <p:cNvPr id="5" name="Freeform 5"/>
            <p:cNvSpPr/>
            <p:nvPr/>
          </p:nvSpPr>
          <p:spPr>
            <a:xfrm>
              <a:off x="0" y="0"/>
              <a:ext cx="7406640" cy="197104"/>
            </a:xfrm>
            <a:custGeom>
              <a:avLst/>
              <a:gdLst/>
              <a:ahLst/>
              <a:cxnLst/>
              <a:rect l="l" t="t" r="r" b="b"/>
              <a:pathLst>
                <a:path w="7406640" h="197104">
                  <a:moveTo>
                    <a:pt x="0" y="0"/>
                  </a:moveTo>
                  <a:lnTo>
                    <a:pt x="7406640" y="0"/>
                  </a:lnTo>
                  <a:lnTo>
                    <a:pt x="7406640" y="197104"/>
                  </a:lnTo>
                  <a:lnTo>
                    <a:pt x="0" y="197104"/>
                  </a:lnTo>
                  <a:close/>
                </a:path>
              </a:pathLst>
            </a:custGeom>
            <a:solidFill>
              <a:srgbClr val="969FA7"/>
            </a:solidFill>
          </p:spPr>
          <p:txBody>
            <a:bodyPr/>
            <a:lstStyle/>
            <a:p>
              <a:endParaRPr lang="en-IN"/>
            </a:p>
          </p:txBody>
        </p:sp>
      </p:grpSp>
      <p:grpSp>
        <p:nvGrpSpPr>
          <p:cNvPr id="6" name="Group 6"/>
          <p:cNvGrpSpPr/>
          <p:nvPr/>
        </p:nvGrpSpPr>
        <p:grpSpPr>
          <a:xfrm>
            <a:off x="6362745" y="685800"/>
            <a:ext cx="5554980" cy="137160"/>
            <a:chOff x="0" y="0"/>
            <a:chExt cx="7406640" cy="182880"/>
          </a:xfrm>
        </p:grpSpPr>
        <p:sp>
          <p:nvSpPr>
            <p:cNvPr id="7" name="Freeform 7"/>
            <p:cNvSpPr/>
            <p:nvPr/>
          </p:nvSpPr>
          <p:spPr>
            <a:xfrm>
              <a:off x="0" y="0"/>
              <a:ext cx="7406640" cy="182880"/>
            </a:xfrm>
            <a:custGeom>
              <a:avLst/>
              <a:gdLst/>
              <a:ahLst/>
              <a:cxnLst/>
              <a:rect l="l" t="t" r="r" b="b"/>
              <a:pathLst>
                <a:path w="7406640" h="182880">
                  <a:moveTo>
                    <a:pt x="0" y="0"/>
                  </a:moveTo>
                  <a:lnTo>
                    <a:pt x="7406640" y="0"/>
                  </a:lnTo>
                  <a:lnTo>
                    <a:pt x="7406640" y="182880"/>
                  </a:lnTo>
                  <a:lnTo>
                    <a:pt x="0" y="182880"/>
                  </a:lnTo>
                  <a:close/>
                </a:path>
              </a:pathLst>
            </a:custGeom>
            <a:solidFill>
              <a:srgbClr val="1CADE4"/>
            </a:solidFill>
          </p:spPr>
          <p:txBody>
            <a:bodyPr/>
            <a:lstStyle/>
            <a:p>
              <a:endParaRPr lang="en-IN"/>
            </a:p>
          </p:txBody>
        </p:sp>
      </p:grpSp>
      <p:grpSp>
        <p:nvGrpSpPr>
          <p:cNvPr id="8" name="Group 8"/>
          <p:cNvGrpSpPr/>
          <p:nvPr/>
        </p:nvGrpSpPr>
        <p:grpSpPr>
          <a:xfrm>
            <a:off x="15727505" y="9656865"/>
            <a:ext cx="1688707" cy="547689"/>
            <a:chOff x="0" y="0"/>
            <a:chExt cx="2251610" cy="730252"/>
          </a:xfrm>
        </p:grpSpPr>
        <p:sp>
          <p:nvSpPr>
            <p:cNvPr id="9" name="Freeform 9" descr="Logo  Description automatically generated"/>
            <p:cNvSpPr/>
            <p:nvPr/>
          </p:nvSpPr>
          <p:spPr>
            <a:xfrm>
              <a:off x="0" y="0"/>
              <a:ext cx="2251583" cy="730250"/>
            </a:xfrm>
            <a:custGeom>
              <a:avLst/>
              <a:gdLst/>
              <a:ahLst/>
              <a:cxnLst/>
              <a:rect l="l" t="t" r="r" b="b"/>
              <a:pathLst>
                <a:path w="2251583" h="730250">
                  <a:moveTo>
                    <a:pt x="0" y="0"/>
                  </a:moveTo>
                  <a:lnTo>
                    <a:pt x="2251583" y="0"/>
                  </a:lnTo>
                  <a:lnTo>
                    <a:pt x="2251583" y="730250"/>
                  </a:lnTo>
                  <a:lnTo>
                    <a:pt x="0" y="730250"/>
                  </a:lnTo>
                  <a:lnTo>
                    <a:pt x="0" y="0"/>
                  </a:lnTo>
                  <a:close/>
                </a:path>
              </a:pathLst>
            </a:custGeom>
            <a:blipFill>
              <a:blip r:embed="rId2"/>
              <a:stretch>
                <a:fillRect t="-141" r="-1" b="-141"/>
              </a:stretch>
            </a:blipFill>
          </p:spPr>
          <p:txBody>
            <a:bodyPr/>
            <a:lstStyle/>
            <a:p>
              <a:endParaRPr lang="en-IN"/>
            </a:p>
          </p:txBody>
        </p:sp>
      </p:grpSp>
      <p:grpSp>
        <p:nvGrpSpPr>
          <p:cNvPr id="10" name="Group 10"/>
          <p:cNvGrpSpPr/>
          <p:nvPr/>
        </p:nvGrpSpPr>
        <p:grpSpPr>
          <a:xfrm>
            <a:off x="775196" y="1164865"/>
            <a:ext cx="16544424" cy="1101014"/>
            <a:chOff x="0" y="0"/>
            <a:chExt cx="22059232" cy="1468018"/>
          </a:xfrm>
        </p:grpSpPr>
        <p:sp>
          <p:nvSpPr>
            <p:cNvPr id="11" name="Freeform 11"/>
            <p:cNvSpPr/>
            <p:nvPr/>
          </p:nvSpPr>
          <p:spPr>
            <a:xfrm>
              <a:off x="0" y="0"/>
              <a:ext cx="22059232" cy="1468018"/>
            </a:xfrm>
            <a:custGeom>
              <a:avLst/>
              <a:gdLst/>
              <a:ahLst/>
              <a:cxnLst/>
              <a:rect l="l" t="t" r="r" b="b"/>
              <a:pathLst>
                <a:path w="22059232" h="1468018">
                  <a:moveTo>
                    <a:pt x="0" y="0"/>
                  </a:moveTo>
                  <a:lnTo>
                    <a:pt x="22059232" y="0"/>
                  </a:lnTo>
                  <a:lnTo>
                    <a:pt x="22059232" y="1468018"/>
                  </a:lnTo>
                  <a:lnTo>
                    <a:pt x="0" y="1468018"/>
                  </a:lnTo>
                  <a:close/>
                </a:path>
              </a:pathLst>
            </a:custGeom>
            <a:solidFill>
              <a:srgbClr val="000000">
                <a:alpha val="0"/>
              </a:srgbClr>
            </a:solidFill>
          </p:spPr>
          <p:txBody>
            <a:bodyPr/>
            <a:lstStyle/>
            <a:p>
              <a:endParaRPr lang="en-IN"/>
            </a:p>
          </p:txBody>
        </p:sp>
        <p:sp>
          <p:nvSpPr>
            <p:cNvPr id="12" name="TextBox 12"/>
            <p:cNvSpPr txBox="1"/>
            <p:nvPr/>
          </p:nvSpPr>
          <p:spPr>
            <a:xfrm>
              <a:off x="0" y="-114300"/>
              <a:ext cx="22059232" cy="1582318"/>
            </a:xfrm>
            <a:prstGeom prst="rect">
              <a:avLst/>
            </a:prstGeom>
          </p:spPr>
          <p:txBody>
            <a:bodyPr lIns="0" tIns="0" rIns="0" bIns="0" rtlCol="0" anchor="b"/>
            <a:lstStyle/>
            <a:p>
              <a:pPr algn="l">
                <a:lnSpc>
                  <a:spcPts val="7128"/>
                </a:lnSpc>
              </a:pPr>
              <a:r>
                <a:rPr lang="en-US" sz="5940" b="1">
                  <a:solidFill>
                    <a:srgbClr val="1CADE4"/>
                  </a:solidFill>
                  <a:latin typeface="Arial Bold"/>
                  <a:ea typeface="Arial Bold"/>
                  <a:cs typeface="Arial Bold"/>
                  <a:sym typeface="Arial Bold"/>
                </a:rPr>
                <a:t>Result</a:t>
              </a:r>
            </a:p>
          </p:txBody>
        </p:sp>
      </p:grpSp>
      <p:sp>
        <p:nvSpPr>
          <p:cNvPr id="13" name="Freeform 13"/>
          <p:cNvSpPr/>
          <p:nvPr/>
        </p:nvSpPr>
        <p:spPr>
          <a:xfrm>
            <a:off x="4311092" y="2265879"/>
            <a:ext cx="9665816" cy="7664831"/>
          </a:xfrm>
          <a:custGeom>
            <a:avLst/>
            <a:gdLst/>
            <a:ahLst/>
            <a:cxnLst/>
            <a:rect l="l" t="t" r="r" b="b"/>
            <a:pathLst>
              <a:path w="9665816" h="7664831">
                <a:moveTo>
                  <a:pt x="0" y="0"/>
                </a:moveTo>
                <a:lnTo>
                  <a:pt x="9665816" y="0"/>
                </a:lnTo>
                <a:lnTo>
                  <a:pt x="9665816" y="7664830"/>
                </a:lnTo>
                <a:lnTo>
                  <a:pt x="0" y="7664830"/>
                </a:lnTo>
                <a:lnTo>
                  <a:pt x="0" y="0"/>
                </a:lnTo>
                <a:close/>
              </a:path>
            </a:pathLst>
          </a:custGeom>
          <a:blipFill>
            <a:blip r:embed="rId3"/>
            <a:stretch>
              <a:fillRect b="-3406"/>
            </a:stretch>
          </a:blipFill>
        </p:spPr>
        <p:txBody>
          <a:bodyPr/>
          <a:lstStyle/>
          <a:p>
            <a:endParaRPr lang="en-IN"/>
          </a:p>
        </p:txBody>
      </p:sp>
      <p:sp>
        <p:nvSpPr>
          <p:cNvPr id="14" name="TextBox 14"/>
          <p:cNvSpPr txBox="1"/>
          <p:nvPr/>
        </p:nvSpPr>
        <p:spPr>
          <a:xfrm>
            <a:off x="14817026" y="5627861"/>
            <a:ext cx="2502594" cy="547689"/>
          </a:xfrm>
          <a:prstGeom prst="rect">
            <a:avLst/>
          </a:prstGeom>
          <a:solidFill>
            <a:schemeClr val="tx2"/>
          </a:solidFill>
        </p:spPr>
        <p:txBody>
          <a:bodyPr wrap="square" lIns="0" tIns="0" rIns="0" bIns="0" rtlCol="0" anchor="ctr">
            <a:noAutofit/>
          </a:bodyPr>
          <a:lstStyle/>
          <a:p>
            <a:pPr algn="ctr">
              <a:lnSpc>
                <a:spcPts val="2688"/>
              </a:lnSpc>
              <a:spcBef>
                <a:spcPct val="0"/>
              </a:spcBef>
            </a:pPr>
            <a:r>
              <a:rPr lang="en-US" sz="2800" b="1" dirty="0">
                <a:solidFill>
                  <a:schemeClr val="bg1"/>
                </a:solidFill>
                <a:latin typeface="Arial Bold"/>
                <a:ea typeface="Arial Bold"/>
                <a:cs typeface="Arial Bold"/>
                <a:sym typeface="Arial Bold"/>
              </a:rPr>
              <a:t>Initial </a:t>
            </a:r>
            <a:r>
              <a:rPr lang="en-US" sz="2800" b="1" dirty="0">
                <a:solidFill>
                  <a:schemeClr val="bg1"/>
                </a:solidFill>
                <a:latin typeface="Arial Bold"/>
                <a:cs typeface="Arial Bold"/>
                <a:sym typeface="Arial Bold"/>
              </a:rPr>
              <a:t>Testing</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69801" y="685800"/>
            <a:ext cx="5554980" cy="142496"/>
            <a:chOff x="0" y="0"/>
            <a:chExt cx="7406640" cy="189994"/>
          </a:xfrm>
        </p:grpSpPr>
        <p:sp>
          <p:nvSpPr>
            <p:cNvPr id="3" name="Freeform 3"/>
            <p:cNvSpPr/>
            <p:nvPr/>
          </p:nvSpPr>
          <p:spPr>
            <a:xfrm>
              <a:off x="0" y="0"/>
              <a:ext cx="7406640" cy="189992"/>
            </a:xfrm>
            <a:custGeom>
              <a:avLst/>
              <a:gdLst/>
              <a:ahLst/>
              <a:cxnLst/>
              <a:rect l="l" t="t" r="r" b="b"/>
              <a:pathLst>
                <a:path w="7406640" h="189992">
                  <a:moveTo>
                    <a:pt x="0" y="0"/>
                  </a:moveTo>
                  <a:lnTo>
                    <a:pt x="7406640" y="0"/>
                  </a:lnTo>
                  <a:lnTo>
                    <a:pt x="7406640" y="189992"/>
                  </a:lnTo>
                  <a:lnTo>
                    <a:pt x="0" y="189992"/>
                  </a:lnTo>
                  <a:close/>
                </a:path>
              </a:pathLst>
            </a:custGeom>
            <a:solidFill>
              <a:srgbClr val="465359"/>
            </a:solidFill>
          </p:spPr>
          <p:txBody>
            <a:bodyPr/>
            <a:lstStyle/>
            <a:p>
              <a:endParaRPr lang="en-IN"/>
            </a:p>
          </p:txBody>
        </p:sp>
      </p:grpSp>
      <p:grpSp>
        <p:nvGrpSpPr>
          <p:cNvPr id="4" name="Group 4"/>
          <p:cNvGrpSpPr/>
          <p:nvPr/>
        </p:nvGrpSpPr>
        <p:grpSpPr>
          <a:xfrm>
            <a:off x="12063220" y="680464"/>
            <a:ext cx="5554980" cy="147831"/>
            <a:chOff x="0" y="0"/>
            <a:chExt cx="7406640" cy="197108"/>
          </a:xfrm>
        </p:grpSpPr>
        <p:sp>
          <p:nvSpPr>
            <p:cNvPr id="5" name="Freeform 5"/>
            <p:cNvSpPr/>
            <p:nvPr/>
          </p:nvSpPr>
          <p:spPr>
            <a:xfrm>
              <a:off x="0" y="0"/>
              <a:ext cx="7406640" cy="197104"/>
            </a:xfrm>
            <a:custGeom>
              <a:avLst/>
              <a:gdLst/>
              <a:ahLst/>
              <a:cxnLst/>
              <a:rect l="l" t="t" r="r" b="b"/>
              <a:pathLst>
                <a:path w="7406640" h="197104">
                  <a:moveTo>
                    <a:pt x="0" y="0"/>
                  </a:moveTo>
                  <a:lnTo>
                    <a:pt x="7406640" y="0"/>
                  </a:lnTo>
                  <a:lnTo>
                    <a:pt x="7406640" y="197104"/>
                  </a:lnTo>
                  <a:lnTo>
                    <a:pt x="0" y="197104"/>
                  </a:lnTo>
                  <a:close/>
                </a:path>
              </a:pathLst>
            </a:custGeom>
            <a:solidFill>
              <a:srgbClr val="969FA7"/>
            </a:solidFill>
          </p:spPr>
          <p:txBody>
            <a:bodyPr/>
            <a:lstStyle/>
            <a:p>
              <a:endParaRPr lang="en-IN"/>
            </a:p>
          </p:txBody>
        </p:sp>
      </p:grpSp>
      <p:grpSp>
        <p:nvGrpSpPr>
          <p:cNvPr id="6" name="Group 6"/>
          <p:cNvGrpSpPr/>
          <p:nvPr/>
        </p:nvGrpSpPr>
        <p:grpSpPr>
          <a:xfrm>
            <a:off x="6362745" y="685800"/>
            <a:ext cx="5554980" cy="137160"/>
            <a:chOff x="0" y="0"/>
            <a:chExt cx="7406640" cy="182880"/>
          </a:xfrm>
        </p:grpSpPr>
        <p:sp>
          <p:nvSpPr>
            <p:cNvPr id="7" name="Freeform 7"/>
            <p:cNvSpPr/>
            <p:nvPr/>
          </p:nvSpPr>
          <p:spPr>
            <a:xfrm>
              <a:off x="0" y="0"/>
              <a:ext cx="7406640" cy="182880"/>
            </a:xfrm>
            <a:custGeom>
              <a:avLst/>
              <a:gdLst/>
              <a:ahLst/>
              <a:cxnLst/>
              <a:rect l="l" t="t" r="r" b="b"/>
              <a:pathLst>
                <a:path w="7406640" h="182880">
                  <a:moveTo>
                    <a:pt x="0" y="0"/>
                  </a:moveTo>
                  <a:lnTo>
                    <a:pt x="7406640" y="0"/>
                  </a:lnTo>
                  <a:lnTo>
                    <a:pt x="7406640" y="182880"/>
                  </a:lnTo>
                  <a:lnTo>
                    <a:pt x="0" y="182880"/>
                  </a:lnTo>
                  <a:close/>
                </a:path>
              </a:pathLst>
            </a:custGeom>
            <a:solidFill>
              <a:srgbClr val="1CADE4"/>
            </a:solidFill>
          </p:spPr>
          <p:txBody>
            <a:bodyPr/>
            <a:lstStyle/>
            <a:p>
              <a:endParaRPr lang="en-IN"/>
            </a:p>
          </p:txBody>
        </p:sp>
      </p:grpSp>
      <p:grpSp>
        <p:nvGrpSpPr>
          <p:cNvPr id="8" name="Group 8"/>
          <p:cNvGrpSpPr/>
          <p:nvPr/>
        </p:nvGrpSpPr>
        <p:grpSpPr>
          <a:xfrm>
            <a:off x="15727505" y="9656865"/>
            <a:ext cx="1688707" cy="547689"/>
            <a:chOff x="0" y="0"/>
            <a:chExt cx="2251610" cy="730252"/>
          </a:xfrm>
        </p:grpSpPr>
        <p:sp>
          <p:nvSpPr>
            <p:cNvPr id="9" name="Freeform 9" descr="Logo  Description automatically generated"/>
            <p:cNvSpPr/>
            <p:nvPr/>
          </p:nvSpPr>
          <p:spPr>
            <a:xfrm>
              <a:off x="0" y="0"/>
              <a:ext cx="2251583" cy="730250"/>
            </a:xfrm>
            <a:custGeom>
              <a:avLst/>
              <a:gdLst/>
              <a:ahLst/>
              <a:cxnLst/>
              <a:rect l="l" t="t" r="r" b="b"/>
              <a:pathLst>
                <a:path w="2251583" h="730250">
                  <a:moveTo>
                    <a:pt x="0" y="0"/>
                  </a:moveTo>
                  <a:lnTo>
                    <a:pt x="2251583" y="0"/>
                  </a:lnTo>
                  <a:lnTo>
                    <a:pt x="2251583" y="730250"/>
                  </a:lnTo>
                  <a:lnTo>
                    <a:pt x="0" y="730250"/>
                  </a:lnTo>
                  <a:lnTo>
                    <a:pt x="0" y="0"/>
                  </a:lnTo>
                  <a:close/>
                </a:path>
              </a:pathLst>
            </a:custGeom>
            <a:blipFill>
              <a:blip r:embed="rId2"/>
              <a:stretch>
                <a:fillRect t="-141" r="-1" b="-141"/>
              </a:stretch>
            </a:blipFill>
          </p:spPr>
          <p:txBody>
            <a:bodyPr/>
            <a:lstStyle/>
            <a:p>
              <a:endParaRPr lang="en-IN"/>
            </a:p>
          </p:txBody>
        </p:sp>
      </p:grpSp>
      <p:grpSp>
        <p:nvGrpSpPr>
          <p:cNvPr id="10" name="Group 10"/>
          <p:cNvGrpSpPr/>
          <p:nvPr/>
        </p:nvGrpSpPr>
        <p:grpSpPr>
          <a:xfrm>
            <a:off x="775196" y="1164865"/>
            <a:ext cx="16544424" cy="1101014"/>
            <a:chOff x="0" y="0"/>
            <a:chExt cx="22059232" cy="1468018"/>
          </a:xfrm>
        </p:grpSpPr>
        <p:sp>
          <p:nvSpPr>
            <p:cNvPr id="11" name="Freeform 11"/>
            <p:cNvSpPr/>
            <p:nvPr/>
          </p:nvSpPr>
          <p:spPr>
            <a:xfrm>
              <a:off x="0" y="0"/>
              <a:ext cx="22059232" cy="1468018"/>
            </a:xfrm>
            <a:custGeom>
              <a:avLst/>
              <a:gdLst/>
              <a:ahLst/>
              <a:cxnLst/>
              <a:rect l="l" t="t" r="r" b="b"/>
              <a:pathLst>
                <a:path w="22059232" h="1468018">
                  <a:moveTo>
                    <a:pt x="0" y="0"/>
                  </a:moveTo>
                  <a:lnTo>
                    <a:pt x="22059232" y="0"/>
                  </a:lnTo>
                  <a:lnTo>
                    <a:pt x="22059232" y="1468018"/>
                  </a:lnTo>
                  <a:lnTo>
                    <a:pt x="0" y="1468018"/>
                  </a:lnTo>
                  <a:close/>
                </a:path>
              </a:pathLst>
            </a:custGeom>
            <a:solidFill>
              <a:srgbClr val="000000">
                <a:alpha val="0"/>
              </a:srgbClr>
            </a:solidFill>
          </p:spPr>
          <p:txBody>
            <a:bodyPr/>
            <a:lstStyle/>
            <a:p>
              <a:endParaRPr lang="en-IN"/>
            </a:p>
          </p:txBody>
        </p:sp>
        <p:sp>
          <p:nvSpPr>
            <p:cNvPr id="12" name="TextBox 12"/>
            <p:cNvSpPr txBox="1"/>
            <p:nvPr/>
          </p:nvSpPr>
          <p:spPr>
            <a:xfrm>
              <a:off x="0" y="-114300"/>
              <a:ext cx="22059232" cy="1582318"/>
            </a:xfrm>
            <a:prstGeom prst="rect">
              <a:avLst/>
            </a:prstGeom>
          </p:spPr>
          <p:txBody>
            <a:bodyPr lIns="0" tIns="0" rIns="0" bIns="0" rtlCol="0" anchor="b"/>
            <a:lstStyle/>
            <a:p>
              <a:pPr algn="l">
                <a:lnSpc>
                  <a:spcPts val="7128"/>
                </a:lnSpc>
              </a:pPr>
              <a:r>
                <a:rPr lang="en-US" sz="5940" b="1">
                  <a:solidFill>
                    <a:srgbClr val="1CADE4"/>
                  </a:solidFill>
                  <a:latin typeface="Arial Bold"/>
                  <a:ea typeface="Arial Bold"/>
                  <a:cs typeface="Arial Bold"/>
                  <a:sym typeface="Arial Bold"/>
                </a:rPr>
                <a:t>Result</a:t>
              </a:r>
            </a:p>
          </p:txBody>
        </p:sp>
      </p:grpSp>
      <p:sp>
        <p:nvSpPr>
          <p:cNvPr id="13" name="Freeform 13"/>
          <p:cNvSpPr/>
          <p:nvPr/>
        </p:nvSpPr>
        <p:spPr>
          <a:xfrm>
            <a:off x="1792670" y="2265879"/>
            <a:ext cx="14702659" cy="6658524"/>
          </a:xfrm>
          <a:custGeom>
            <a:avLst/>
            <a:gdLst/>
            <a:ahLst/>
            <a:cxnLst/>
            <a:rect l="l" t="t" r="r" b="b"/>
            <a:pathLst>
              <a:path w="14702659" h="6658524">
                <a:moveTo>
                  <a:pt x="0" y="0"/>
                </a:moveTo>
                <a:lnTo>
                  <a:pt x="14702660" y="0"/>
                </a:lnTo>
                <a:lnTo>
                  <a:pt x="14702660" y="6658524"/>
                </a:lnTo>
                <a:lnTo>
                  <a:pt x="0" y="6658524"/>
                </a:lnTo>
                <a:lnTo>
                  <a:pt x="0" y="0"/>
                </a:lnTo>
                <a:close/>
              </a:path>
            </a:pathLst>
          </a:custGeom>
          <a:blipFill>
            <a:blip r:embed="rId3"/>
            <a:stretch>
              <a:fillRect l="-120" t="-15629" b="-8725"/>
            </a:stretch>
          </a:blipFill>
        </p:spPr>
        <p:txBody>
          <a:bodyPr/>
          <a:lstStyle/>
          <a:p>
            <a:endParaRPr lang="en-IN"/>
          </a:p>
        </p:txBody>
      </p:sp>
      <p:sp>
        <p:nvSpPr>
          <p:cNvPr id="15" name="TextBox 14">
            <a:extLst>
              <a:ext uri="{FF2B5EF4-FFF2-40B4-BE49-F238E27FC236}">
                <a16:creationId xmlns:a16="http://schemas.microsoft.com/office/drawing/2014/main" id="{4DA2048F-F050-82C3-8BE7-5258DA80352F}"/>
              </a:ext>
            </a:extLst>
          </p:cNvPr>
          <p:cNvSpPr txBox="1"/>
          <p:nvPr/>
        </p:nvSpPr>
        <p:spPr>
          <a:xfrm>
            <a:off x="7888938" y="9327356"/>
            <a:ext cx="3388662" cy="547688"/>
          </a:xfrm>
          <a:prstGeom prst="rect">
            <a:avLst/>
          </a:prstGeom>
          <a:solidFill>
            <a:schemeClr val="tx2"/>
          </a:solidFill>
        </p:spPr>
        <p:txBody>
          <a:bodyPr wrap="square" lIns="0" tIns="0" rIns="0" bIns="0" rtlCol="0" anchor="ctr">
            <a:noAutofit/>
          </a:bodyPr>
          <a:lstStyle/>
          <a:p>
            <a:pPr algn="ctr">
              <a:lnSpc>
                <a:spcPts val="2688"/>
              </a:lnSpc>
              <a:spcBef>
                <a:spcPct val="0"/>
              </a:spcBef>
            </a:pPr>
            <a:r>
              <a:rPr lang="en-US" sz="2800" b="1" dirty="0">
                <a:solidFill>
                  <a:schemeClr val="bg1"/>
                </a:solidFill>
                <a:latin typeface="Arial Bold"/>
                <a:ea typeface="Arial Bold"/>
                <a:cs typeface="Arial Bold"/>
                <a:sym typeface="Arial Bold"/>
              </a:rPr>
              <a:t>Deployment Status</a:t>
            </a:r>
            <a:endParaRPr lang="en-US" sz="2800" b="1" dirty="0">
              <a:solidFill>
                <a:schemeClr val="bg1"/>
              </a:solidFill>
              <a:latin typeface="Arial Bold"/>
              <a:cs typeface="Arial Bold"/>
              <a:sym typeface="Arial Bold"/>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69801" y="685800"/>
            <a:ext cx="5554980" cy="142496"/>
            <a:chOff x="0" y="0"/>
            <a:chExt cx="7406640" cy="189994"/>
          </a:xfrm>
        </p:grpSpPr>
        <p:sp>
          <p:nvSpPr>
            <p:cNvPr id="3" name="Freeform 3"/>
            <p:cNvSpPr/>
            <p:nvPr/>
          </p:nvSpPr>
          <p:spPr>
            <a:xfrm>
              <a:off x="0" y="0"/>
              <a:ext cx="7406640" cy="189992"/>
            </a:xfrm>
            <a:custGeom>
              <a:avLst/>
              <a:gdLst/>
              <a:ahLst/>
              <a:cxnLst/>
              <a:rect l="l" t="t" r="r" b="b"/>
              <a:pathLst>
                <a:path w="7406640" h="189992">
                  <a:moveTo>
                    <a:pt x="0" y="0"/>
                  </a:moveTo>
                  <a:lnTo>
                    <a:pt x="7406640" y="0"/>
                  </a:lnTo>
                  <a:lnTo>
                    <a:pt x="7406640" y="189992"/>
                  </a:lnTo>
                  <a:lnTo>
                    <a:pt x="0" y="189992"/>
                  </a:lnTo>
                  <a:close/>
                </a:path>
              </a:pathLst>
            </a:custGeom>
            <a:solidFill>
              <a:srgbClr val="465359"/>
            </a:solidFill>
          </p:spPr>
          <p:txBody>
            <a:bodyPr/>
            <a:lstStyle/>
            <a:p>
              <a:endParaRPr lang="en-IN"/>
            </a:p>
          </p:txBody>
        </p:sp>
      </p:grpSp>
      <p:grpSp>
        <p:nvGrpSpPr>
          <p:cNvPr id="4" name="Group 4"/>
          <p:cNvGrpSpPr/>
          <p:nvPr/>
        </p:nvGrpSpPr>
        <p:grpSpPr>
          <a:xfrm>
            <a:off x="12063220" y="680464"/>
            <a:ext cx="5554980" cy="147831"/>
            <a:chOff x="0" y="0"/>
            <a:chExt cx="7406640" cy="197108"/>
          </a:xfrm>
        </p:grpSpPr>
        <p:sp>
          <p:nvSpPr>
            <p:cNvPr id="5" name="Freeform 5"/>
            <p:cNvSpPr/>
            <p:nvPr/>
          </p:nvSpPr>
          <p:spPr>
            <a:xfrm>
              <a:off x="0" y="0"/>
              <a:ext cx="7406640" cy="197104"/>
            </a:xfrm>
            <a:custGeom>
              <a:avLst/>
              <a:gdLst/>
              <a:ahLst/>
              <a:cxnLst/>
              <a:rect l="l" t="t" r="r" b="b"/>
              <a:pathLst>
                <a:path w="7406640" h="197104">
                  <a:moveTo>
                    <a:pt x="0" y="0"/>
                  </a:moveTo>
                  <a:lnTo>
                    <a:pt x="7406640" y="0"/>
                  </a:lnTo>
                  <a:lnTo>
                    <a:pt x="7406640" y="197104"/>
                  </a:lnTo>
                  <a:lnTo>
                    <a:pt x="0" y="197104"/>
                  </a:lnTo>
                  <a:close/>
                </a:path>
              </a:pathLst>
            </a:custGeom>
            <a:solidFill>
              <a:srgbClr val="969FA7"/>
            </a:solidFill>
          </p:spPr>
          <p:txBody>
            <a:bodyPr/>
            <a:lstStyle/>
            <a:p>
              <a:endParaRPr lang="en-IN"/>
            </a:p>
          </p:txBody>
        </p:sp>
      </p:grpSp>
      <p:grpSp>
        <p:nvGrpSpPr>
          <p:cNvPr id="6" name="Group 6"/>
          <p:cNvGrpSpPr/>
          <p:nvPr/>
        </p:nvGrpSpPr>
        <p:grpSpPr>
          <a:xfrm>
            <a:off x="6362745" y="685800"/>
            <a:ext cx="5554980" cy="137160"/>
            <a:chOff x="0" y="0"/>
            <a:chExt cx="7406640" cy="182880"/>
          </a:xfrm>
        </p:grpSpPr>
        <p:sp>
          <p:nvSpPr>
            <p:cNvPr id="7" name="Freeform 7"/>
            <p:cNvSpPr/>
            <p:nvPr/>
          </p:nvSpPr>
          <p:spPr>
            <a:xfrm>
              <a:off x="0" y="0"/>
              <a:ext cx="7406640" cy="182880"/>
            </a:xfrm>
            <a:custGeom>
              <a:avLst/>
              <a:gdLst/>
              <a:ahLst/>
              <a:cxnLst/>
              <a:rect l="l" t="t" r="r" b="b"/>
              <a:pathLst>
                <a:path w="7406640" h="182880">
                  <a:moveTo>
                    <a:pt x="0" y="0"/>
                  </a:moveTo>
                  <a:lnTo>
                    <a:pt x="7406640" y="0"/>
                  </a:lnTo>
                  <a:lnTo>
                    <a:pt x="7406640" y="182880"/>
                  </a:lnTo>
                  <a:lnTo>
                    <a:pt x="0" y="182880"/>
                  </a:lnTo>
                  <a:close/>
                </a:path>
              </a:pathLst>
            </a:custGeom>
            <a:solidFill>
              <a:srgbClr val="1CADE4"/>
            </a:solidFill>
          </p:spPr>
          <p:txBody>
            <a:bodyPr/>
            <a:lstStyle/>
            <a:p>
              <a:endParaRPr lang="en-IN"/>
            </a:p>
          </p:txBody>
        </p:sp>
      </p:grpSp>
      <p:grpSp>
        <p:nvGrpSpPr>
          <p:cNvPr id="8" name="Group 8"/>
          <p:cNvGrpSpPr/>
          <p:nvPr/>
        </p:nvGrpSpPr>
        <p:grpSpPr>
          <a:xfrm>
            <a:off x="15727505" y="9656865"/>
            <a:ext cx="1688707" cy="547689"/>
            <a:chOff x="0" y="0"/>
            <a:chExt cx="2251610" cy="730252"/>
          </a:xfrm>
        </p:grpSpPr>
        <p:sp>
          <p:nvSpPr>
            <p:cNvPr id="9" name="Freeform 9" descr="Logo  Description automatically generated"/>
            <p:cNvSpPr/>
            <p:nvPr/>
          </p:nvSpPr>
          <p:spPr>
            <a:xfrm>
              <a:off x="0" y="0"/>
              <a:ext cx="2251583" cy="730250"/>
            </a:xfrm>
            <a:custGeom>
              <a:avLst/>
              <a:gdLst/>
              <a:ahLst/>
              <a:cxnLst/>
              <a:rect l="l" t="t" r="r" b="b"/>
              <a:pathLst>
                <a:path w="2251583" h="730250">
                  <a:moveTo>
                    <a:pt x="0" y="0"/>
                  </a:moveTo>
                  <a:lnTo>
                    <a:pt x="2251583" y="0"/>
                  </a:lnTo>
                  <a:lnTo>
                    <a:pt x="2251583" y="730250"/>
                  </a:lnTo>
                  <a:lnTo>
                    <a:pt x="0" y="730250"/>
                  </a:lnTo>
                  <a:lnTo>
                    <a:pt x="0" y="0"/>
                  </a:lnTo>
                  <a:close/>
                </a:path>
              </a:pathLst>
            </a:custGeom>
            <a:blipFill>
              <a:blip r:embed="rId2"/>
              <a:stretch>
                <a:fillRect t="-141" r="-1" b="-141"/>
              </a:stretch>
            </a:blipFill>
          </p:spPr>
          <p:txBody>
            <a:bodyPr/>
            <a:lstStyle/>
            <a:p>
              <a:endParaRPr lang="en-IN"/>
            </a:p>
          </p:txBody>
        </p:sp>
      </p:grpSp>
      <p:grpSp>
        <p:nvGrpSpPr>
          <p:cNvPr id="10" name="Group 10"/>
          <p:cNvGrpSpPr/>
          <p:nvPr/>
        </p:nvGrpSpPr>
        <p:grpSpPr>
          <a:xfrm>
            <a:off x="775196" y="1164865"/>
            <a:ext cx="16544424" cy="1101014"/>
            <a:chOff x="0" y="0"/>
            <a:chExt cx="22059232" cy="1468018"/>
          </a:xfrm>
        </p:grpSpPr>
        <p:sp>
          <p:nvSpPr>
            <p:cNvPr id="11" name="Freeform 11"/>
            <p:cNvSpPr/>
            <p:nvPr/>
          </p:nvSpPr>
          <p:spPr>
            <a:xfrm>
              <a:off x="0" y="0"/>
              <a:ext cx="22059232" cy="1468018"/>
            </a:xfrm>
            <a:custGeom>
              <a:avLst/>
              <a:gdLst/>
              <a:ahLst/>
              <a:cxnLst/>
              <a:rect l="l" t="t" r="r" b="b"/>
              <a:pathLst>
                <a:path w="22059232" h="1468018">
                  <a:moveTo>
                    <a:pt x="0" y="0"/>
                  </a:moveTo>
                  <a:lnTo>
                    <a:pt x="22059232" y="0"/>
                  </a:lnTo>
                  <a:lnTo>
                    <a:pt x="22059232" y="1468018"/>
                  </a:lnTo>
                  <a:lnTo>
                    <a:pt x="0" y="1468018"/>
                  </a:lnTo>
                  <a:close/>
                </a:path>
              </a:pathLst>
            </a:custGeom>
            <a:solidFill>
              <a:srgbClr val="000000">
                <a:alpha val="0"/>
              </a:srgbClr>
            </a:solidFill>
          </p:spPr>
          <p:txBody>
            <a:bodyPr/>
            <a:lstStyle/>
            <a:p>
              <a:endParaRPr lang="en-IN"/>
            </a:p>
          </p:txBody>
        </p:sp>
        <p:sp>
          <p:nvSpPr>
            <p:cNvPr id="12" name="TextBox 12"/>
            <p:cNvSpPr txBox="1"/>
            <p:nvPr/>
          </p:nvSpPr>
          <p:spPr>
            <a:xfrm>
              <a:off x="0" y="-114300"/>
              <a:ext cx="22059232" cy="1582318"/>
            </a:xfrm>
            <a:prstGeom prst="rect">
              <a:avLst/>
            </a:prstGeom>
          </p:spPr>
          <p:txBody>
            <a:bodyPr lIns="0" tIns="0" rIns="0" bIns="0" rtlCol="0" anchor="b"/>
            <a:lstStyle/>
            <a:p>
              <a:pPr algn="l">
                <a:lnSpc>
                  <a:spcPts val="7128"/>
                </a:lnSpc>
              </a:pPr>
              <a:r>
                <a:rPr lang="en-US" sz="5940" b="1">
                  <a:solidFill>
                    <a:srgbClr val="1CADE4"/>
                  </a:solidFill>
                  <a:latin typeface="Arial Bold"/>
                  <a:ea typeface="Arial Bold"/>
                  <a:cs typeface="Arial Bold"/>
                  <a:sym typeface="Arial Bold"/>
                </a:rPr>
                <a:t>Result</a:t>
              </a:r>
            </a:p>
          </p:txBody>
        </p:sp>
      </p:grpSp>
      <p:sp>
        <p:nvSpPr>
          <p:cNvPr id="13" name="Freeform 13"/>
          <p:cNvSpPr/>
          <p:nvPr/>
        </p:nvSpPr>
        <p:spPr>
          <a:xfrm>
            <a:off x="1815434" y="2265879"/>
            <a:ext cx="14657131" cy="6618865"/>
          </a:xfrm>
          <a:custGeom>
            <a:avLst/>
            <a:gdLst/>
            <a:ahLst/>
            <a:cxnLst/>
            <a:rect l="l" t="t" r="r" b="b"/>
            <a:pathLst>
              <a:path w="14657131" h="6618865">
                <a:moveTo>
                  <a:pt x="0" y="0"/>
                </a:moveTo>
                <a:lnTo>
                  <a:pt x="14657132" y="0"/>
                </a:lnTo>
                <a:lnTo>
                  <a:pt x="14657132" y="6618865"/>
                </a:lnTo>
                <a:lnTo>
                  <a:pt x="0" y="6618865"/>
                </a:lnTo>
                <a:lnTo>
                  <a:pt x="0" y="0"/>
                </a:lnTo>
                <a:close/>
              </a:path>
            </a:pathLst>
          </a:custGeom>
          <a:blipFill>
            <a:blip r:embed="rId3"/>
            <a:stretch>
              <a:fillRect t="-16128" b="-8433"/>
            </a:stretch>
          </a:blipFill>
        </p:spPr>
        <p:txBody>
          <a:bodyPr/>
          <a:lstStyle/>
          <a:p>
            <a:endParaRPr lang="en-IN"/>
          </a:p>
        </p:txBody>
      </p:sp>
      <p:sp>
        <p:nvSpPr>
          <p:cNvPr id="15" name="TextBox 14">
            <a:extLst>
              <a:ext uri="{FF2B5EF4-FFF2-40B4-BE49-F238E27FC236}">
                <a16:creationId xmlns:a16="http://schemas.microsoft.com/office/drawing/2014/main" id="{98ADB514-CA05-EEF6-AC2F-DA877E9E3266}"/>
              </a:ext>
            </a:extLst>
          </p:cNvPr>
          <p:cNvSpPr txBox="1"/>
          <p:nvPr/>
        </p:nvSpPr>
        <p:spPr>
          <a:xfrm>
            <a:off x="7445904" y="9383021"/>
            <a:ext cx="3388662" cy="547688"/>
          </a:xfrm>
          <a:prstGeom prst="rect">
            <a:avLst/>
          </a:prstGeom>
          <a:solidFill>
            <a:schemeClr val="tx2"/>
          </a:solidFill>
        </p:spPr>
        <p:txBody>
          <a:bodyPr wrap="square" lIns="0" tIns="0" rIns="0" bIns="0" rtlCol="0" anchor="ctr">
            <a:noAutofit/>
          </a:bodyPr>
          <a:lstStyle/>
          <a:p>
            <a:pPr algn="ctr">
              <a:lnSpc>
                <a:spcPts val="2688"/>
              </a:lnSpc>
              <a:spcBef>
                <a:spcPct val="0"/>
              </a:spcBef>
            </a:pPr>
            <a:r>
              <a:rPr lang="en-US" sz="2800" b="1" dirty="0">
                <a:solidFill>
                  <a:schemeClr val="bg1"/>
                </a:solidFill>
                <a:latin typeface="Arial Bold"/>
                <a:ea typeface="Arial Bold"/>
                <a:cs typeface="Arial Bold"/>
                <a:sym typeface="Arial Bold"/>
              </a:rPr>
              <a:t>Deployment Status</a:t>
            </a:r>
            <a:endParaRPr lang="en-US" sz="2800" b="1" dirty="0">
              <a:solidFill>
                <a:schemeClr val="bg1"/>
              </a:solidFill>
              <a:latin typeface="Arial Bold"/>
              <a:cs typeface="Arial Bold"/>
              <a:sym typeface="Arial Bold"/>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69801" y="685800"/>
            <a:ext cx="5554980" cy="142496"/>
            <a:chOff x="0" y="0"/>
            <a:chExt cx="7406640" cy="189994"/>
          </a:xfrm>
        </p:grpSpPr>
        <p:sp>
          <p:nvSpPr>
            <p:cNvPr id="3" name="Freeform 3"/>
            <p:cNvSpPr/>
            <p:nvPr/>
          </p:nvSpPr>
          <p:spPr>
            <a:xfrm>
              <a:off x="0" y="0"/>
              <a:ext cx="7406640" cy="189992"/>
            </a:xfrm>
            <a:custGeom>
              <a:avLst/>
              <a:gdLst/>
              <a:ahLst/>
              <a:cxnLst/>
              <a:rect l="l" t="t" r="r" b="b"/>
              <a:pathLst>
                <a:path w="7406640" h="189992">
                  <a:moveTo>
                    <a:pt x="0" y="0"/>
                  </a:moveTo>
                  <a:lnTo>
                    <a:pt x="7406640" y="0"/>
                  </a:lnTo>
                  <a:lnTo>
                    <a:pt x="7406640" y="189992"/>
                  </a:lnTo>
                  <a:lnTo>
                    <a:pt x="0" y="189992"/>
                  </a:lnTo>
                  <a:close/>
                </a:path>
              </a:pathLst>
            </a:custGeom>
            <a:solidFill>
              <a:srgbClr val="465359"/>
            </a:solidFill>
          </p:spPr>
          <p:txBody>
            <a:bodyPr/>
            <a:lstStyle/>
            <a:p>
              <a:endParaRPr lang="en-IN"/>
            </a:p>
          </p:txBody>
        </p:sp>
      </p:grpSp>
      <p:grpSp>
        <p:nvGrpSpPr>
          <p:cNvPr id="4" name="Group 4"/>
          <p:cNvGrpSpPr/>
          <p:nvPr/>
        </p:nvGrpSpPr>
        <p:grpSpPr>
          <a:xfrm>
            <a:off x="12063220" y="680464"/>
            <a:ext cx="5554980" cy="147831"/>
            <a:chOff x="0" y="0"/>
            <a:chExt cx="7406640" cy="197108"/>
          </a:xfrm>
        </p:grpSpPr>
        <p:sp>
          <p:nvSpPr>
            <p:cNvPr id="5" name="Freeform 5"/>
            <p:cNvSpPr/>
            <p:nvPr/>
          </p:nvSpPr>
          <p:spPr>
            <a:xfrm>
              <a:off x="0" y="0"/>
              <a:ext cx="7406640" cy="197104"/>
            </a:xfrm>
            <a:custGeom>
              <a:avLst/>
              <a:gdLst/>
              <a:ahLst/>
              <a:cxnLst/>
              <a:rect l="l" t="t" r="r" b="b"/>
              <a:pathLst>
                <a:path w="7406640" h="197104">
                  <a:moveTo>
                    <a:pt x="0" y="0"/>
                  </a:moveTo>
                  <a:lnTo>
                    <a:pt x="7406640" y="0"/>
                  </a:lnTo>
                  <a:lnTo>
                    <a:pt x="7406640" y="197104"/>
                  </a:lnTo>
                  <a:lnTo>
                    <a:pt x="0" y="197104"/>
                  </a:lnTo>
                  <a:close/>
                </a:path>
              </a:pathLst>
            </a:custGeom>
            <a:solidFill>
              <a:srgbClr val="969FA7"/>
            </a:solidFill>
          </p:spPr>
          <p:txBody>
            <a:bodyPr/>
            <a:lstStyle/>
            <a:p>
              <a:endParaRPr lang="en-IN"/>
            </a:p>
          </p:txBody>
        </p:sp>
      </p:grpSp>
      <p:grpSp>
        <p:nvGrpSpPr>
          <p:cNvPr id="6" name="Group 6"/>
          <p:cNvGrpSpPr/>
          <p:nvPr/>
        </p:nvGrpSpPr>
        <p:grpSpPr>
          <a:xfrm>
            <a:off x="6362745" y="685800"/>
            <a:ext cx="5554980" cy="137160"/>
            <a:chOff x="0" y="0"/>
            <a:chExt cx="7406640" cy="182880"/>
          </a:xfrm>
        </p:grpSpPr>
        <p:sp>
          <p:nvSpPr>
            <p:cNvPr id="7" name="Freeform 7"/>
            <p:cNvSpPr/>
            <p:nvPr/>
          </p:nvSpPr>
          <p:spPr>
            <a:xfrm>
              <a:off x="0" y="0"/>
              <a:ext cx="7406640" cy="182880"/>
            </a:xfrm>
            <a:custGeom>
              <a:avLst/>
              <a:gdLst/>
              <a:ahLst/>
              <a:cxnLst/>
              <a:rect l="l" t="t" r="r" b="b"/>
              <a:pathLst>
                <a:path w="7406640" h="182880">
                  <a:moveTo>
                    <a:pt x="0" y="0"/>
                  </a:moveTo>
                  <a:lnTo>
                    <a:pt x="7406640" y="0"/>
                  </a:lnTo>
                  <a:lnTo>
                    <a:pt x="7406640" y="182880"/>
                  </a:lnTo>
                  <a:lnTo>
                    <a:pt x="0" y="182880"/>
                  </a:lnTo>
                  <a:close/>
                </a:path>
              </a:pathLst>
            </a:custGeom>
            <a:solidFill>
              <a:srgbClr val="1CADE4"/>
            </a:solidFill>
          </p:spPr>
          <p:txBody>
            <a:bodyPr/>
            <a:lstStyle/>
            <a:p>
              <a:endParaRPr lang="en-IN"/>
            </a:p>
          </p:txBody>
        </p:sp>
      </p:grpSp>
      <p:grpSp>
        <p:nvGrpSpPr>
          <p:cNvPr id="8" name="Group 8"/>
          <p:cNvGrpSpPr/>
          <p:nvPr/>
        </p:nvGrpSpPr>
        <p:grpSpPr>
          <a:xfrm>
            <a:off x="15727505" y="9656865"/>
            <a:ext cx="1688707" cy="547689"/>
            <a:chOff x="0" y="0"/>
            <a:chExt cx="2251610" cy="730252"/>
          </a:xfrm>
        </p:grpSpPr>
        <p:sp>
          <p:nvSpPr>
            <p:cNvPr id="9" name="Freeform 9" descr="Logo  Description automatically generated"/>
            <p:cNvSpPr/>
            <p:nvPr/>
          </p:nvSpPr>
          <p:spPr>
            <a:xfrm>
              <a:off x="0" y="0"/>
              <a:ext cx="2251583" cy="730250"/>
            </a:xfrm>
            <a:custGeom>
              <a:avLst/>
              <a:gdLst/>
              <a:ahLst/>
              <a:cxnLst/>
              <a:rect l="l" t="t" r="r" b="b"/>
              <a:pathLst>
                <a:path w="2251583" h="730250">
                  <a:moveTo>
                    <a:pt x="0" y="0"/>
                  </a:moveTo>
                  <a:lnTo>
                    <a:pt x="2251583" y="0"/>
                  </a:lnTo>
                  <a:lnTo>
                    <a:pt x="2251583" y="730250"/>
                  </a:lnTo>
                  <a:lnTo>
                    <a:pt x="0" y="730250"/>
                  </a:lnTo>
                  <a:lnTo>
                    <a:pt x="0" y="0"/>
                  </a:lnTo>
                  <a:close/>
                </a:path>
              </a:pathLst>
            </a:custGeom>
            <a:blipFill>
              <a:blip r:embed="rId2"/>
              <a:stretch>
                <a:fillRect t="-141" r="-1" b="-141"/>
              </a:stretch>
            </a:blipFill>
          </p:spPr>
          <p:txBody>
            <a:bodyPr/>
            <a:lstStyle/>
            <a:p>
              <a:endParaRPr lang="en-IN"/>
            </a:p>
          </p:txBody>
        </p:sp>
      </p:grpSp>
      <p:grpSp>
        <p:nvGrpSpPr>
          <p:cNvPr id="10" name="Group 10"/>
          <p:cNvGrpSpPr/>
          <p:nvPr/>
        </p:nvGrpSpPr>
        <p:grpSpPr>
          <a:xfrm>
            <a:off x="775196" y="1164865"/>
            <a:ext cx="16544424" cy="1101014"/>
            <a:chOff x="0" y="0"/>
            <a:chExt cx="22059232" cy="1468018"/>
          </a:xfrm>
        </p:grpSpPr>
        <p:sp>
          <p:nvSpPr>
            <p:cNvPr id="11" name="Freeform 11"/>
            <p:cNvSpPr/>
            <p:nvPr/>
          </p:nvSpPr>
          <p:spPr>
            <a:xfrm>
              <a:off x="0" y="0"/>
              <a:ext cx="22059232" cy="1468018"/>
            </a:xfrm>
            <a:custGeom>
              <a:avLst/>
              <a:gdLst/>
              <a:ahLst/>
              <a:cxnLst/>
              <a:rect l="l" t="t" r="r" b="b"/>
              <a:pathLst>
                <a:path w="22059232" h="1468018">
                  <a:moveTo>
                    <a:pt x="0" y="0"/>
                  </a:moveTo>
                  <a:lnTo>
                    <a:pt x="22059232" y="0"/>
                  </a:lnTo>
                  <a:lnTo>
                    <a:pt x="22059232" y="1468018"/>
                  </a:lnTo>
                  <a:lnTo>
                    <a:pt x="0" y="1468018"/>
                  </a:lnTo>
                  <a:close/>
                </a:path>
              </a:pathLst>
            </a:custGeom>
            <a:solidFill>
              <a:srgbClr val="000000">
                <a:alpha val="0"/>
              </a:srgbClr>
            </a:solidFill>
          </p:spPr>
          <p:txBody>
            <a:bodyPr/>
            <a:lstStyle/>
            <a:p>
              <a:endParaRPr lang="en-IN"/>
            </a:p>
          </p:txBody>
        </p:sp>
        <p:sp>
          <p:nvSpPr>
            <p:cNvPr id="12" name="TextBox 12"/>
            <p:cNvSpPr txBox="1"/>
            <p:nvPr/>
          </p:nvSpPr>
          <p:spPr>
            <a:xfrm>
              <a:off x="0" y="-114300"/>
              <a:ext cx="22059232" cy="1582318"/>
            </a:xfrm>
            <a:prstGeom prst="rect">
              <a:avLst/>
            </a:prstGeom>
          </p:spPr>
          <p:txBody>
            <a:bodyPr lIns="0" tIns="0" rIns="0" bIns="0" rtlCol="0" anchor="b"/>
            <a:lstStyle/>
            <a:p>
              <a:pPr algn="l">
                <a:lnSpc>
                  <a:spcPts val="7128"/>
                </a:lnSpc>
              </a:pPr>
              <a:r>
                <a:rPr lang="en-US" sz="5940" b="1">
                  <a:solidFill>
                    <a:srgbClr val="1CADE4"/>
                  </a:solidFill>
                  <a:latin typeface="Arial Bold"/>
                  <a:ea typeface="Arial Bold"/>
                  <a:cs typeface="Arial Bold"/>
                  <a:sym typeface="Arial Bold"/>
                </a:rPr>
                <a:t>Result</a:t>
              </a:r>
            </a:p>
          </p:txBody>
        </p:sp>
      </p:grpSp>
      <p:sp>
        <p:nvSpPr>
          <p:cNvPr id="13" name="Freeform 13"/>
          <p:cNvSpPr/>
          <p:nvPr/>
        </p:nvSpPr>
        <p:spPr>
          <a:xfrm>
            <a:off x="1461732" y="2265879"/>
            <a:ext cx="15364537" cy="6889795"/>
          </a:xfrm>
          <a:custGeom>
            <a:avLst/>
            <a:gdLst/>
            <a:ahLst/>
            <a:cxnLst/>
            <a:rect l="l" t="t" r="r" b="b"/>
            <a:pathLst>
              <a:path w="15364537" h="6889795">
                <a:moveTo>
                  <a:pt x="0" y="0"/>
                </a:moveTo>
                <a:lnTo>
                  <a:pt x="15364536" y="0"/>
                </a:lnTo>
                <a:lnTo>
                  <a:pt x="15364536" y="6889795"/>
                </a:lnTo>
                <a:lnTo>
                  <a:pt x="0" y="6889795"/>
                </a:lnTo>
                <a:lnTo>
                  <a:pt x="0" y="0"/>
                </a:lnTo>
                <a:close/>
              </a:path>
            </a:pathLst>
          </a:custGeom>
          <a:blipFill>
            <a:blip r:embed="rId3"/>
            <a:stretch>
              <a:fillRect t="-16242" b="-9197"/>
            </a:stretch>
          </a:blipFill>
        </p:spPr>
        <p:txBody>
          <a:bodyPr/>
          <a:lstStyle/>
          <a:p>
            <a:endParaRPr lang="en-IN"/>
          </a:p>
        </p:txBody>
      </p:sp>
      <p:sp>
        <p:nvSpPr>
          <p:cNvPr id="15" name="TextBox 14">
            <a:extLst>
              <a:ext uri="{FF2B5EF4-FFF2-40B4-BE49-F238E27FC236}">
                <a16:creationId xmlns:a16="http://schemas.microsoft.com/office/drawing/2014/main" id="{D35F6C5B-F812-FB4A-797D-14CED098872E}"/>
              </a:ext>
            </a:extLst>
          </p:cNvPr>
          <p:cNvSpPr txBox="1"/>
          <p:nvPr/>
        </p:nvSpPr>
        <p:spPr>
          <a:xfrm>
            <a:off x="7888938" y="9327356"/>
            <a:ext cx="3388662" cy="547688"/>
          </a:xfrm>
          <a:prstGeom prst="rect">
            <a:avLst/>
          </a:prstGeom>
          <a:solidFill>
            <a:schemeClr val="tx2"/>
          </a:solidFill>
        </p:spPr>
        <p:txBody>
          <a:bodyPr wrap="square" lIns="0" tIns="0" rIns="0" bIns="0" rtlCol="0" anchor="ctr">
            <a:noAutofit/>
          </a:bodyPr>
          <a:lstStyle/>
          <a:p>
            <a:pPr algn="ctr">
              <a:lnSpc>
                <a:spcPts val="2688"/>
              </a:lnSpc>
              <a:spcBef>
                <a:spcPct val="0"/>
              </a:spcBef>
            </a:pPr>
            <a:r>
              <a:rPr lang="en-US" sz="2800" b="1" dirty="0">
                <a:solidFill>
                  <a:schemeClr val="bg1"/>
                </a:solidFill>
                <a:latin typeface="Arial Bold"/>
                <a:ea typeface="Arial Bold"/>
                <a:cs typeface="Arial Bold"/>
                <a:sym typeface="Arial Bold"/>
              </a:rPr>
              <a:t>API Reference</a:t>
            </a:r>
            <a:endParaRPr lang="en-US" sz="2800" b="1" dirty="0">
              <a:solidFill>
                <a:schemeClr val="bg1"/>
              </a:solidFill>
              <a:latin typeface="Arial Bold"/>
              <a:cs typeface="Arial Bold"/>
              <a:sym typeface="Arial Bold"/>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69801" y="685800"/>
            <a:ext cx="5554980" cy="142496"/>
            <a:chOff x="0" y="0"/>
            <a:chExt cx="7406640" cy="189994"/>
          </a:xfrm>
        </p:grpSpPr>
        <p:sp>
          <p:nvSpPr>
            <p:cNvPr id="3" name="Freeform 3"/>
            <p:cNvSpPr/>
            <p:nvPr/>
          </p:nvSpPr>
          <p:spPr>
            <a:xfrm>
              <a:off x="0" y="0"/>
              <a:ext cx="7406640" cy="189992"/>
            </a:xfrm>
            <a:custGeom>
              <a:avLst/>
              <a:gdLst/>
              <a:ahLst/>
              <a:cxnLst/>
              <a:rect l="l" t="t" r="r" b="b"/>
              <a:pathLst>
                <a:path w="7406640" h="189992">
                  <a:moveTo>
                    <a:pt x="0" y="0"/>
                  </a:moveTo>
                  <a:lnTo>
                    <a:pt x="7406640" y="0"/>
                  </a:lnTo>
                  <a:lnTo>
                    <a:pt x="7406640" y="189992"/>
                  </a:lnTo>
                  <a:lnTo>
                    <a:pt x="0" y="189992"/>
                  </a:lnTo>
                  <a:close/>
                </a:path>
              </a:pathLst>
            </a:custGeom>
            <a:solidFill>
              <a:srgbClr val="465359"/>
            </a:solidFill>
          </p:spPr>
          <p:txBody>
            <a:bodyPr/>
            <a:lstStyle/>
            <a:p>
              <a:endParaRPr lang="en-IN"/>
            </a:p>
          </p:txBody>
        </p:sp>
      </p:grpSp>
      <p:grpSp>
        <p:nvGrpSpPr>
          <p:cNvPr id="4" name="Group 4"/>
          <p:cNvGrpSpPr/>
          <p:nvPr/>
        </p:nvGrpSpPr>
        <p:grpSpPr>
          <a:xfrm>
            <a:off x="12063220" y="680464"/>
            <a:ext cx="5554980" cy="147831"/>
            <a:chOff x="0" y="0"/>
            <a:chExt cx="7406640" cy="197108"/>
          </a:xfrm>
        </p:grpSpPr>
        <p:sp>
          <p:nvSpPr>
            <p:cNvPr id="5" name="Freeform 5"/>
            <p:cNvSpPr/>
            <p:nvPr/>
          </p:nvSpPr>
          <p:spPr>
            <a:xfrm>
              <a:off x="0" y="0"/>
              <a:ext cx="7406640" cy="197104"/>
            </a:xfrm>
            <a:custGeom>
              <a:avLst/>
              <a:gdLst/>
              <a:ahLst/>
              <a:cxnLst/>
              <a:rect l="l" t="t" r="r" b="b"/>
              <a:pathLst>
                <a:path w="7406640" h="197104">
                  <a:moveTo>
                    <a:pt x="0" y="0"/>
                  </a:moveTo>
                  <a:lnTo>
                    <a:pt x="7406640" y="0"/>
                  </a:lnTo>
                  <a:lnTo>
                    <a:pt x="7406640" y="197104"/>
                  </a:lnTo>
                  <a:lnTo>
                    <a:pt x="0" y="197104"/>
                  </a:lnTo>
                  <a:close/>
                </a:path>
              </a:pathLst>
            </a:custGeom>
            <a:solidFill>
              <a:srgbClr val="969FA7"/>
            </a:solidFill>
          </p:spPr>
          <p:txBody>
            <a:bodyPr/>
            <a:lstStyle/>
            <a:p>
              <a:endParaRPr lang="en-IN"/>
            </a:p>
          </p:txBody>
        </p:sp>
      </p:grpSp>
      <p:grpSp>
        <p:nvGrpSpPr>
          <p:cNvPr id="6" name="Group 6"/>
          <p:cNvGrpSpPr/>
          <p:nvPr/>
        </p:nvGrpSpPr>
        <p:grpSpPr>
          <a:xfrm>
            <a:off x="6362745" y="685800"/>
            <a:ext cx="5554980" cy="137160"/>
            <a:chOff x="0" y="0"/>
            <a:chExt cx="7406640" cy="182880"/>
          </a:xfrm>
        </p:grpSpPr>
        <p:sp>
          <p:nvSpPr>
            <p:cNvPr id="7" name="Freeform 7"/>
            <p:cNvSpPr/>
            <p:nvPr/>
          </p:nvSpPr>
          <p:spPr>
            <a:xfrm>
              <a:off x="0" y="0"/>
              <a:ext cx="7406640" cy="182880"/>
            </a:xfrm>
            <a:custGeom>
              <a:avLst/>
              <a:gdLst/>
              <a:ahLst/>
              <a:cxnLst/>
              <a:rect l="l" t="t" r="r" b="b"/>
              <a:pathLst>
                <a:path w="7406640" h="182880">
                  <a:moveTo>
                    <a:pt x="0" y="0"/>
                  </a:moveTo>
                  <a:lnTo>
                    <a:pt x="7406640" y="0"/>
                  </a:lnTo>
                  <a:lnTo>
                    <a:pt x="7406640" y="182880"/>
                  </a:lnTo>
                  <a:lnTo>
                    <a:pt x="0" y="182880"/>
                  </a:lnTo>
                  <a:close/>
                </a:path>
              </a:pathLst>
            </a:custGeom>
            <a:solidFill>
              <a:srgbClr val="1CADE4"/>
            </a:solidFill>
          </p:spPr>
          <p:txBody>
            <a:bodyPr/>
            <a:lstStyle/>
            <a:p>
              <a:endParaRPr lang="en-IN"/>
            </a:p>
          </p:txBody>
        </p:sp>
      </p:grpSp>
      <p:grpSp>
        <p:nvGrpSpPr>
          <p:cNvPr id="8" name="Group 8"/>
          <p:cNvGrpSpPr/>
          <p:nvPr/>
        </p:nvGrpSpPr>
        <p:grpSpPr>
          <a:xfrm>
            <a:off x="15727505" y="9656865"/>
            <a:ext cx="1688707" cy="547689"/>
            <a:chOff x="0" y="0"/>
            <a:chExt cx="2251610" cy="730252"/>
          </a:xfrm>
        </p:grpSpPr>
        <p:sp>
          <p:nvSpPr>
            <p:cNvPr id="9" name="Freeform 9" descr="Logo  Description automatically generated"/>
            <p:cNvSpPr/>
            <p:nvPr/>
          </p:nvSpPr>
          <p:spPr>
            <a:xfrm>
              <a:off x="0" y="0"/>
              <a:ext cx="2251583" cy="730250"/>
            </a:xfrm>
            <a:custGeom>
              <a:avLst/>
              <a:gdLst/>
              <a:ahLst/>
              <a:cxnLst/>
              <a:rect l="l" t="t" r="r" b="b"/>
              <a:pathLst>
                <a:path w="2251583" h="730250">
                  <a:moveTo>
                    <a:pt x="0" y="0"/>
                  </a:moveTo>
                  <a:lnTo>
                    <a:pt x="2251583" y="0"/>
                  </a:lnTo>
                  <a:lnTo>
                    <a:pt x="2251583" y="730250"/>
                  </a:lnTo>
                  <a:lnTo>
                    <a:pt x="0" y="730250"/>
                  </a:lnTo>
                  <a:lnTo>
                    <a:pt x="0" y="0"/>
                  </a:lnTo>
                  <a:close/>
                </a:path>
              </a:pathLst>
            </a:custGeom>
            <a:blipFill>
              <a:blip r:embed="rId2"/>
              <a:stretch>
                <a:fillRect t="-141" r="-1" b="-141"/>
              </a:stretch>
            </a:blipFill>
          </p:spPr>
          <p:txBody>
            <a:bodyPr/>
            <a:lstStyle/>
            <a:p>
              <a:endParaRPr lang="en-IN"/>
            </a:p>
          </p:txBody>
        </p:sp>
      </p:grpSp>
      <p:grpSp>
        <p:nvGrpSpPr>
          <p:cNvPr id="10" name="Group 10"/>
          <p:cNvGrpSpPr/>
          <p:nvPr/>
        </p:nvGrpSpPr>
        <p:grpSpPr>
          <a:xfrm>
            <a:off x="775196" y="1164865"/>
            <a:ext cx="16544424" cy="1101014"/>
            <a:chOff x="0" y="0"/>
            <a:chExt cx="22059232" cy="1468018"/>
          </a:xfrm>
        </p:grpSpPr>
        <p:sp>
          <p:nvSpPr>
            <p:cNvPr id="11" name="Freeform 11"/>
            <p:cNvSpPr/>
            <p:nvPr/>
          </p:nvSpPr>
          <p:spPr>
            <a:xfrm>
              <a:off x="0" y="0"/>
              <a:ext cx="22059232" cy="1468018"/>
            </a:xfrm>
            <a:custGeom>
              <a:avLst/>
              <a:gdLst/>
              <a:ahLst/>
              <a:cxnLst/>
              <a:rect l="l" t="t" r="r" b="b"/>
              <a:pathLst>
                <a:path w="22059232" h="1468018">
                  <a:moveTo>
                    <a:pt x="0" y="0"/>
                  </a:moveTo>
                  <a:lnTo>
                    <a:pt x="22059232" y="0"/>
                  </a:lnTo>
                  <a:lnTo>
                    <a:pt x="22059232" y="1468018"/>
                  </a:lnTo>
                  <a:lnTo>
                    <a:pt x="0" y="1468018"/>
                  </a:lnTo>
                  <a:close/>
                </a:path>
              </a:pathLst>
            </a:custGeom>
            <a:solidFill>
              <a:srgbClr val="000000">
                <a:alpha val="0"/>
              </a:srgbClr>
            </a:solidFill>
          </p:spPr>
          <p:txBody>
            <a:bodyPr/>
            <a:lstStyle/>
            <a:p>
              <a:endParaRPr lang="en-IN"/>
            </a:p>
          </p:txBody>
        </p:sp>
        <p:sp>
          <p:nvSpPr>
            <p:cNvPr id="12" name="TextBox 12"/>
            <p:cNvSpPr txBox="1"/>
            <p:nvPr/>
          </p:nvSpPr>
          <p:spPr>
            <a:xfrm>
              <a:off x="0" y="-114300"/>
              <a:ext cx="22059232" cy="1582318"/>
            </a:xfrm>
            <a:prstGeom prst="rect">
              <a:avLst/>
            </a:prstGeom>
          </p:spPr>
          <p:txBody>
            <a:bodyPr lIns="0" tIns="0" rIns="0" bIns="0" rtlCol="0" anchor="b"/>
            <a:lstStyle/>
            <a:p>
              <a:pPr algn="l">
                <a:lnSpc>
                  <a:spcPts val="7128"/>
                </a:lnSpc>
              </a:pPr>
              <a:r>
                <a:rPr lang="en-US" sz="5940" b="1">
                  <a:solidFill>
                    <a:srgbClr val="1CADE4"/>
                  </a:solidFill>
                  <a:latin typeface="Arial Bold"/>
                  <a:ea typeface="Arial Bold"/>
                  <a:cs typeface="Arial Bold"/>
                  <a:sym typeface="Arial Bold"/>
                </a:rPr>
                <a:t>Result</a:t>
              </a:r>
            </a:p>
          </p:txBody>
        </p:sp>
      </p:grpSp>
      <p:sp>
        <p:nvSpPr>
          <p:cNvPr id="13" name="Freeform 13"/>
          <p:cNvSpPr/>
          <p:nvPr/>
        </p:nvSpPr>
        <p:spPr>
          <a:xfrm>
            <a:off x="1501497" y="2265879"/>
            <a:ext cx="15285006" cy="6856606"/>
          </a:xfrm>
          <a:custGeom>
            <a:avLst/>
            <a:gdLst/>
            <a:ahLst/>
            <a:cxnLst/>
            <a:rect l="l" t="t" r="r" b="b"/>
            <a:pathLst>
              <a:path w="15285006" h="6856606">
                <a:moveTo>
                  <a:pt x="0" y="0"/>
                </a:moveTo>
                <a:lnTo>
                  <a:pt x="15285006" y="0"/>
                </a:lnTo>
                <a:lnTo>
                  <a:pt x="15285006" y="6856606"/>
                </a:lnTo>
                <a:lnTo>
                  <a:pt x="0" y="6856606"/>
                </a:lnTo>
                <a:lnTo>
                  <a:pt x="0" y="0"/>
                </a:lnTo>
                <a:close/>
              </a:path>
            </a:pathLst>
          </a:custGeom>
          <a:blipFill>
            <a:blip r:embed="rId3"/>
            <a:stretch>
              <a:fillRect l="-36" t="-16242" b="-9197"/>
            </a:stretch>
          </a:blipFill>
        </p:spPr>
        <p:txBody>
          <a:bodyPr/>
          <a:lstStyle/>
          <a:p>
            <a:endParaRPr lang="en-IN"/>
          </a:p>
        </p:txBody>
      </p:sp>
      <p:sp>
        <p:nvSpPr>
          <p:cNvPr id="15" name="TextBox 14">
            <a:extLst>
              <a:ext uri="{FF2B5EF4-FFF2-40B4-BE49-F238E27FC236}">
                <a16:creationId xmlns:a16="http://schemas.microsoft.com/office/drawing/2014/main" id="{A22DE81D-0DE0-C862-7C05-57243CED4A8D}"/>
              </a:ext>
            </a:extLst>
          </p:cNvPr>
          <p:cNvSpPr txBox="1"/>
          <p:nvPr/>
        </p:nvSpPr>
        <p:spPr>
          <a:xfrm>
            <a:off x="7888938" y="9327356"/>
            <a:ext cx="3388662" cy="547688"/>
          </a:xfrm>
          <a:prstGeom prst="rect">
            <a:avLst/>
          </a:prstGeom>
          <a:solidFill>
            <a:schemeClr val="tx2"/>
          </a:solidFill>
        </p:spPr>
        <p:txBody>
          <a:bodyPr wrap="square" lIns="0" tIns="0" rIns="0" bIns="0" rtlCol="0" anchor="ctr">
            <a:noAutofit/>
          </a:bodyPr>
          <a:lstStyle/>
          <a:p>
            <a:pPr algn="ctr">
              <a:lnSpc>
                <a:spcPts val="2688"/>
              </a:lnSpc>
              <a:spcBef>
                <a:spcPct val="0"/>
              </a:spcBef>
            </a:pPr>
            <a:r>
              <a:rPr lang="en-US" sz="2800" b="1" dirty="0">
                <a:solidFill>
                  <a:schemeClr val="bg1"/>
                </a:solidFill>
                <a:latin typeface="Arial Bold"/>
                <a:ea typeface="Arial Bold"/>
                <a:cs typeface="Arial Bold"/>
                <a:sym typeface="Arial Bold"/>
              </a:rPr>
              <a:t>Resource List</a:t>
            </a:r>
            <a:endParaRPr lang="en-US" sz="2800" b="1" dirty="0">
              <a:solidFill>
                <a:schemeClr val="bg1"/>
              </a:solidFill>
              <a:latin typeface="Arial Bold"/>
              <a:cs typeface="Arial Bold"/>
              <a:sym typeface="Arial Bold"/>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69801" y="685800"/>
            <a:ext cx="5554980" cy="142496"/>
            <a:chOff x="0" y="0"/>
            <a:chExt cx="7406640" cy="189994"/>
          </a:xfrm>
        </p:grpSpPr>
        <p:sp>
          <p:nvSpPr>
            <p:cNvPr id="3" name="Freeform 3"/>
            <p:cNvSpPr/>
            <p:nvPr/>
          </p:nvSpPr>
          <p:spPr>
            <a:xfrm>
              <a:off x="0" y="0"/>
              <a:ext cx="7406640" cy="189992"/>
            </a:xfrm>
            <a:custGeom>
              <a:avLst/>
              <a:gdLst/>
              <a:ahLst/>
              <a:cxnLst/>
              <a:rect l="l" t="t" r="r" b="b"/>
              <a:pathLst>
                <a:path w="7406640" h="189992">
                  <a:moveTo>
                    <a:pt x="0" y="0"/>
                  </a:moveTo>
                  <a:lnTo>
                    <a:pt x="7406640" y="0"/>
                  </a:lnTo>
                  <a:lnTo>
                    <a:pt x="7406640" y="189992"/>
                  </a:lnTo>
                  <a:lnTo>
                    <a:pt x="0" y="189992"/>
                  </a:lnTo>
                  <a:close/>
                </a:path>
              </a:pathLst>
            </a:custGeom>
            <a:solidFill>
              <a:srgbClr val="465359"/>
            </a:solidFill>
          </p:spPr>
          <p:txBody>
            <a:bodyPr/>
            <a:lstStyle/>
            <a:p>
              <a:endParaRPr lang="en-IN"/>
            </a:p>
          </p:txBody>
        </p:sp>
      </p:grpSp>
      <p:grpSp>
        <p:nvGrpSpPr>
          <p:cNvPr id="4" name="Group 4"/>
          <p:cNvGrpSpPr/>
          <p:nvPr/>
        </p:nvGrpSpPr>
        <p:grpSpPr>
          <a:xfrm>
            <a:off x="12063220" y="680464"/>
            <a:ext cx="5554980" cy="147831"/>
            <a:chOff x="0" y="0"/>
            <a:chExt cx="7406640" cy="197108"/>
          </a:xfrm>
        </p:grpSpPr>
        <p:sp>
          <p:nvSpPr>
            <p:cNvPr id="5" name="Freeform 5"/>
            <p:cNvSpPr/>
            <p:nvPr/>
          </p:nvSpPr>
          <p:spPr>
            <a:xfrm>
              <a:off x="0" y="0"/>
              <a:ext cx="7406640" cy="197104"/>
            </a:xfrm>
            <a:custGeom>
              <a:avLst/>
              <a:gdLst/>
              <a:ahLst/>
              <a:cxnLst/>
              <a:rect l="l" t="t" r="r" b="b"/>
              <a:pathLst>
                <a:path w="7406640" h="197104">
                  <a:moveTo>
                    <a:pt x="0" y="0"/>
                  </a:moveTo>
                  <a:lnTo>
                    <a:pt x="7406640" y="0"/>
                  </a:lnTo>
                  <a:lnTo>
                    <a:pt x="7406640" y="197104"/>
                  </a:lnTo>
                  <a:lnTo>
                    <a:pt x="0" y="197104"/>
                  </a:lnTo>
                  <a:close/>
                </a:path>
              </a:pathLst>
            </a:custGeom>
            <a:solidFill>
              <a:srgbClr val="969FA7"/>
            </a:solidFill>
          </p:spPr>
          <p:txBody>
            <a:bodyPr/>
            <a:lstStyle/>
            <a:p>
              <a:endParaRPr lang="en-IN"/>
            </a:p>
          </p:txBody>
        </p:sp>
      </p:grpSp>
      <p:grpSp>
        <p:nvGrpSpPr>
          <p:cNvPr id="6" name="Group 6"/>
          <p:cNvGrpSpPr/>
          <p:nvPr/>
        </p:nvGrpSpPr>
        <p:grpSpPr>
          <a:xfrm>
            <a:off x="6362745" y="685800"/>
            <a:ext cx="5554980" cy="137160"/>
            <a:chOff x="0" y="0"/>
            <a:chExt cx="7406640" cy="182880"/>
          </a:xfrm>
        </p:grpSpPr>
        <p:sp>
          <p:nvSpPr>
            <p:cNvPr id="7" name="Freeform 7"/>
            <p:cNvSpPr/>
            <p:nvPr/>
          </p:nvSpPr>
          <p:spPr>
            <a:xfrm>
              <a:off x="0" y="0"/>
              <a:ext cx="7406640" cy="182880"/>
            </a:xfrm>
            <a:custGeom>
              <a:avLst/>
              <a:gdLst/>
              <a:ahLst/>
              <a:cxnLst/>
              <a:rect l="l" t="t" r="r" b="b"/>
              <a:pathLst>
                <a:path w="7406640" h="182880">
                  <a:moveTo>
                    <a:pt x="0" y="0"/>
                  </a:moveTo>
                  <a:lnTo>
                    <a:pt x="7406640" y="0"/>
                  </a:lnTo>
                  <a:lnTo>
                    <a:pt x="7406640" y="182880"/>
                  </a:lnTo>
                  <a:lnTo>
                    <a:pt x="0" y="182880"/>
                  </a:lnTo>
                  <a:close/>
                </a:path>
              </a:pathLst>
            </a:custGeom>
            <a:solidFill>
              <a:srgbClr val="1CADE4"/>
            </a:solidFill>
          </p:spPr>
          <p:txBody>
            <a:bodyPr/>
            <a:lstStyle/>
            <a:p>
              <a:endParaRPr lang="en-IN"/>
            </a:p>
          </p:txBody>
        </p:sp>
      </p:grpSp>
      <p:grpSp>
        <p:nvGrpSpPr>
          <p:cNvPr id="8" name="Group 8"/>
          <p:cNvGrpSpPr/>
          <p:nvPr/>
        </p:nvGrpSpPr>
        <p:grpSpPr>
          <a:xfrm>
            <a:off x="15727505" y="9656865"/>
            <a:ext cx="1688707" cy="547689"/>
            <a:chOff x="0" y="0"/>
            <a:chExt cx="2251610" cy="730252"/>
          </a:xfrm>
        </p:grpSpPr>
        <p:sp>
          <p:nvSpPr>
            <p:cNvPr id="9" name="Freeform 9" descr="Logo  Description automatically generated"/>
            <p:cNvSpPr/>
            <p:nvPr/>
          </p:nvSpPr>
          <p:spPr>
            <a:xfrm>
              <a:off x="0" y="0"/>
              <a:ext cx="2251583" cy="730250"/>
            </a:xfrm>
            <a:custGeom>
              <a:avLst/>
              <a:gdLst/>
              <a:ahLst/>
              <a:cxnLst/>
              <a:rect l="l" t="t" r="r" b="b"/>
              <a:pathLst>
                <a:path w="2251583" h="730250">
                  <a:moveTo>
                    <a:pt x="0" y="0"/>
                  </a:moveTo>
                  <a:lnTo>
                    <a:pt x="2251583" y="0"/>
                  </a:lnTo>
                  <a:lnTo>
                    <a:pt x="2251583" y="730250"/>
                  </a:lnTo>
                  <a:lnTo>
                    <a:pt x="0" y="730250"/>
                  </a:lnTo>
                  <a:lnTo>
                    <a:pt x="0" y="0"/>
                  </a:lnTo>
                  <a:close/>
                </a:path>
              </a:pathLst>
            </a:custGeom>
            <a:blipFill>
              <a:blip r:embed="rId2"/>
              <a:stretch>
                <a:fillRect t="-141" r="-1" b="-141"/>
              </a:stretch>
            </a:blipFill>
          </p:spPr>
          <p:txBody>
            <a:bodyPr/>
            <a:lstStyle/>
            <a:p>
              <a:endParaRPr lang="en-IN"/>
            </a:p>
          </p:txBody>
        </p:sp>
      </p:grpSp>
      <p:grpSp>
        <p:nvGrpSpPr>
          <p:cNvPr id="10" name="Group 10"/>
          <p:cNvGrpSpPr/>
          <p:nvPr/>
        </p:nvGrpSpPr>
        <p:grpSpPr>
          <a:xfrm>
            <a:off x="775196" y="1164865"/>
            <a:ext cx="16544424" cy="1101014"/>
            <a:chOff x="0" y="0"/>
            <a:chExt cx="22059232" cy="1468018"/>
          </a:xfrm>
        </p:grpSpPr>
        <p:sp>
          <p:nvSpPr>
            <p:cNvPr id="11" name="Freeform 11"/>
            <p:cNvSpPr/>
            <p:nvPr/>
          </p:nvSpPr>
          <p:spPr>
            <a:xfrm>
              <a:off x="0" y="0"/>
              <a:ext cx="22059232" cy="1468018"/>
            </a:xfrm>
            <a:custGeom>
              <a:avLst/>
              <a:gdLst/>
              <a:ahLst/>
              <a:cxnLst/>
              <a:rect l="l" t="t" r="r" b="b"/>
              <a:pathLst>
                <a:path w="22059232" h="1468018">
                  <a:moveTo>
                    <a:pt x="0" y="0"/>
                  </a:moveTo>
                  <a:lnTo>
                    <a:pt x="22059232" y="0"/>
                  </a:lnTo>
                  <a:lnTo>
                    <a:pt x="22059232" y="1468018"/>
                  </a:lnTo>
                  <a:lnTo>
                    <a:pt x="0" y="1468018"/>
                  </a:lnTo>
                  <a:close/>
                </a:path>
              </a:pathLst>
            </a:custGeom>
            <a:solidFill>
              <a:srgbClr val="000000">
                <a:alpha val="0"/>
              </a:srgbClr>
            </a:solidFill>
          </p:spPr>
          <p:txBody>
            <a:bodyPr/>
            <a:lstStyle/>
            <a:p>
              <a:endParaRPr lang="en-IN"/>
            </a:p>
          </p:txBody>
        </p:sp>
        <p:sp>
          <p:nvSpPr>
            <p:cNvPr id="12" name="TextBox 12"/>
            <p:cNvSpPr txBox="1"/>
            <p:nvPr/>
          </p:nvSpPr>
          <p:spPr>
            <a:xfrm>
              <a:off x="0" y="-114300"/>
              <a:ext cx="22059232" cy="1582318"/>
            </a:xfrm>
            <a:prstGeom prst="rect">
              <a:avLst/>
            </a:prstGeom>
          </p:spPr>
          <p:txBody>
            <a:bodyPr lIns="0" tIns="0" rIns="0" bIns="0" rtlCol="0" anchor="b"/>
            <a:lstStyle/>
            <a:p>
              <a:pPr algn="l">
                <a:lnSpc>
                  <a:spcPts val="7128"/>
                </a:lnSpc>
              </a:pPr>
              <a:r>
                <a:rPr lang="en-US" sz="5940" b="1">
                  <a:solidFill>
                    <a:srgbClr val="1CADE4"/>
                  </a:solidFill>
                  <a:latin typeface="Arial Bold"/>
                  <a:ea typeface="Arial Bold"/>
                  <a:cs typeface="Arial Bold"/>
                  <a:sym typeface="Arial Bold"/>
                </a:rPr>
                <a:t>Result</a:t>
              </a:r>
            </a:p>
          </p:txBody>
        </p:sp>
      </p:grpSp>
      <p:sp>
        <p:nvSpPr>
          <p:cNvPr id="13" name="Freeform 13"/>
          <p:cNvSpPr/>
          <p:nvPr/>
        </p:nvSpPr>
        <p:spPr>
          <a:xfrm>
            <a:off x="2411798" y="2599254"/>
            <a:ext cx="13464404" cy="6649521"/>
          </a:xfrm>
          <a:custGeom>
            <a:avLst/>
            <a:gdLst/>
            <a:ahLst/>
            <a:cxnLst/>
            <a:rect l="l" t="t" r="r" b="b"/>
            <a:pathLst>
              <a:path w="13464404" h="6649521">
                <a:moveTo>
                  <a:pt x="0" y="0"/>
                </a:moveTo>
                <a:lnTo>
                  <a:pt x="13464404" y="0"/>
                </a:lnTo>
                <a:lnTo>
                  <a:pt x="13464404" y="6649521"/>
                </a:lnTo>
                <a:lnTo>
                  <a:pt x="0" y="6649521"/>
                </a:lnTo>
                <a:lnTo>
                  <a:pt x="0" y="0"/>
                </a:lnTo>
                <a:close/>
              </a:path>
            </a:pathLst>
          </a:custGeom>
          <a:blipFill>
            <a:blip r:embed="rId3"/>
            <a:stretch>
              <a:fillRect l="-21515" t="-63209" r="-21778"/>
            </a:stretch>
          </a:blipFill>
        </p:spPr>
        <p:txBody>
          <a:bodyPr/>
          <a:lstStyle/>
          <a:p>
            <a:endParaRPr lang="en-IN"/>
          </a:p>
        </p:txBody>
      </p:sp>
      <p:sp>
        <p:nvSpPr>
          <p:cNvPr id="15" name="TextBox 14">
            <a:extLst>
              <a:ext uri="{FF2B5EF4-FFF2-40B4-BE49-F238E27FC236}">
                <a16:creationId xmlns:a16="http://schemas.microsoft.com/office/drawing/2014/main" id="{9C985121-E625-463C-D291-F9848AD0E8B3}"/>
              </a:ext>
            </a:extLst>
          </p:cNvPr>
          <p:cNvSpPr txBox="1"/>
          <p:nvPr/>
        </p:nvSpPr>
        <p:spPr>
          <a:xfrm>
            <a:off x="7053094" y="9140428"/>
            <a:ext cx="4174282" cy="921544"/>
          </a:xfrm>
          <a:prstGeom prst="rect">
            <a:avLst/>
          </a:prstGeom>
          <a:solidFill>
            <a:schemeClr val="tx2"/>
          </a:solidFill>
        </p:spPr>
        <p:txBody>
          <a:bodyPr wrap="square" lIns="0" tIns="0" rIns="0" bIns="0" rtlCol="0" anchor="ctr">
            <a:noAutofit/>
          </a:bodyPr>
          <a:lstStyle/>
          <a:p>
            <a:pPr algn="ctr">
              <a:lnSpc>
                <a:spcPts val="2688"/>
              </a:lnSpc>
              <a:spcBef>
                <a:spcPct val="0"/>
              </a:spcBef>
            </a:pPr>
            <a:r>
              <a:rPr lang="en-US" sz="2800" b="1" dirty="0">
                <a:solidFill>
                  <a:schemeClr val="bg1"/>
                </a:solidFill>
                <a:latin typeface="Arial Bold"/>
                <a:ea typeface="Arial Bold"/>
                <a:cs typeface="Arial Bold"/>
                <a:sym typeface="Arial Bold"/>
              </a:rPr>
              <a:t>Deployed AI Agent (English Conversation)</a:t>
            </a:r>
            <a:endParaRPr lang="en-US" sz="2800" b="1" dirty="0">
              <a:solidFill>
                <a:schemeClr val="bg1"/>
              </a:solidFill>
              <a:latin typeface="Arial Bold"/>
              <a:cs typeface="Arial Bold"/>
              <a:sym typeface="Arial Bold"/>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69801" y="685800"/>
            <a:ext cx="5554980" cy="142496"/>
            <a:chOff x="0" y="0"/>
            <a:chExt cx="7406640" cy="189994"/>
          </a:xfrm>
        </p:grpSpPr>
        <p:sp>
          <p:nvSpPr>
            <p:cNvPr id="3" name="Freeform 3"/>
            <p:cNvSpPr/>
            <p:nvPr/>
          </p:nvSpPr>
          <p:spPr>
            <a:xfrm>
              <a:off x="0" y="0"/>
              <a:ext cx="7406640" cy="189992"/>
            </a:xfrm>
            <a:custGeom>
              <a:avLst/>
              <a:gdLst/>
              <a:ahLst/>
              <a:cxnLst/>
              <a:rect l="l" t="t" r="r" b="b"/>
              <a:pathLst>
                <a:path w="7406640" h="189992">
                  <a:moveTo>
                    <a:pt x="0" y="0"/>
                  </a:moveTo>
                  <a:lnTo>
                    <a:pt x="7406640" y="0"/>
                  </a:lnTo>
                  <a:lnTo>
                    <a:pt x="7406640" y="189992"/>
                  </a:lnTo>
                  <a:lnTo>
                    <a:pt x="0" y="189992"/>
                  </a:lnTo>
                  <a:close/>
                </a:path>
              </a:pathLst>
            </a:custGeom>
            <a:solidFill>
              <a:srgbClr val="465359"/>
            </a:solidFill>
          </p:spPr>
          <p:txBody>
            <a:bodyPr/>
            <a:lstStyle/>
            <a:p>
              <a:endParaRPr lang="en-IN"/>
            </a:p>
          </p:txBody>
        </p:sp>
      </p:grpSp>
      <p:grpSp>
        <p:nvGrpSpPr>
          <p:cNvPr id="4" name="Group 4"/>
          <p:cNvGrpSpPr/>
          <p:nvPr/>
        </p:nvGrpSpPr>
        <p:grpSpPr>
          <a:xfrm>
            <a:off x="12063220" y="680464"/>
            <a:ext cx="5554980" cy="147831"/>
            <a:chOff x="0" y="0"/>
            <a:chExt cx="7406640" cy="197108"/>
          </a:xfrm>
        </p:grpSpPr>
        <p:sp>
          <p:nvSpPr>
            <p:cNvPr id="5" name="Freeform 5"/>
            <p:cNvSpPr/>
            <p:nvPr/>
          </p:nvSpPr>
          <p:spPr>
            <a:xfrm>
              <a:off x="0" y="0"/>
              <a:ext cx="7406640" cy="197104"/>
            </a:xfrm>
            <a:custGeom>
              <a:avLst/>
              <a:gdLst/>
              <a:ahLst/>
              <a:cxnLst/>
              <a:rect l="l" t="t" r="r" b="b"/>
              <a:pathLst>
                <a:path w="7406640" h="197104">
                  <a:moveTo>
                    <a:pt x="0" y="0"/>
                  </a:moveTo>
                  <a:lnTo>
                    <a:pt x="7406640" y="0"/>
                  </a:lnTo>
                  <a:lnTo>
                    <a:pt x="7406640" y="197104"/>
                  </a:lnTo>
                  <a:lnTo>
                    <a:pt x="0" y="197104"/>
                  </a:lnTo>
                  <a:close/>
                </a:path>
              </a:pathLst>
            </a:custGeom>
            <a:solidFill>
              <a:srgbClr val="969FA7"/>
            </a:solidFill>
          </p:spPr>
          <p:txBody>
            <a:bodyPr/>
            <a:lstStyle/>
            <a:p>
              <a:endParaRPr lang="en-IN"/>
            </a:p>
          </p:txBody>
        </p:sp>
      </p:grpSp>
      <p:grpSp>
        <p:nvGrpSpPr>
          <p:cNvPr id="6" name="Group 6"/>
          <p:cNvGrpSpPr/>
          <p:nvPr/>
        </p:nvGrpSpPr>
        <p:grpSpPr>
          <a:xfrm>
            <a:off x="6362745" y="685800"/>
            <a:ext cx="5554980" cy="137160"/>
            <a:chOff x="0" y="0"/>
            <a:chExt cx="7406640" cy="182880"/>
          </a:xfrm>
        </p:grpSpPr>
        <p:sp>
          <p:nvSpPr>
            <p:cNvPr id="7" name="Freeform 7"/>
            <p:cNvSpPr/>
            <p:nvPr/>
          </p:nvSpPr>
          <p:spPr>
            <a:xfrm>
              <a:off x="0" y="0"/>
              <a:ext cx="7406640" cy="182880"/>
            </a:xfrm>
            <a:custGeom>
              <a:avLst/>
              <a:gdLst/>
              <a:ahLst/>
              <a:cxnLst/>
              <a:rect l="l" t="t" r="r" b="b"/>
              <a:pathLst>
                <a:path w="7406640" h="182880">
                  <a:moveTo>
                    <a:pt x="0" y="0"/>
                  </a:moveTo>
                  <a:lnTo>
                    <a:pt x="7406640" y="0"/>
                  </a:lnTo>
                  <a:lnTo>
                    <a:pt x="7406640" y="182880"/>
                  </a:lnTo>
                  <a:lnTo>
                    <a:pt x="0" y="182880"/>
                  </a:lnTo>
                  <a:close/>
                </a:path>
              </a:pathLst>
            </a:custGeom>
            <a:solidFill>
              <a:srgbClr val="1CADE4"/>
            </a:solidFill>
          </p:spPr>
          <p:txBody>
            <a:bodyPr/>
            <a:lstStyle/>
            <a:p>
              <a:endParaRPr lang="en-IN"/>
            </a:p>
          </p:txBody>
        </p:sp>
      </p:grpSp>
      <p:grpSp>
        <p:nvGrpSpPr>
          <p:cNvPr id="8" name="Group 8"/>
          <p:cNvGrpSpPr/>
          <p:nvPr/>
        </p:nvGrpSpPr>
        <p:grpSpPr>
          <a:xfrm>
            <a:off x="15727505" y="9656865"/>
            <a:ext cx="1688707" cy="547689"/>
            <a:chOff x="0" y="0"/>
            <a:chExt cx="2251610" cy="730252"/>
          </a:xfrm>
        </p:grpSpPr>
        <p:sp>
          <p:nvSpPr>
            <p:cNvPr id="9" name="Freeform 9" descr="Logo  Description automatically generated"/>
            <p:cNvSpPr/>
            <p:nvPr/>
          </p:nvSpPr>
          <p:spPr>
            <a:xfrm>
              <a:off x="0" y="0"/>
              <a:ext cx="2251583" cy="730250"/>
            </a:xfrm>
            <a:custGeom>
              <a:avLst/>
              <a:gdLst/>
              <a:ahLst/>
              <a:cxnLst/>
              <a:rect l="l" t="t" r="r" b="b"/>
              <a:pathLst>
                <a:path w="2251583" h="730250">
                  <a:moveTo>
                    <a:pt x="0" y="0"/>
                  </a:moveTo>
                  <a:lnTo>
                    <a:pt x="2251583" y="0"/>
                  </a:lnTo>
                  <a:lnTo>
                    <a:pt x="2251583" y="730250"/>
                  </a:lnTo>
                  <a:lnTo>
                    <a:pt x="0" y="730250"/>
                  </a:lnTo>
                  <a:lnTo>
                    <a:pt x="0" y="0"/>
                  </a:lnTo>
                  <a:close/>
                </a:path>
              </a:pathLst>
            </a:custGeom>
            <a:blipFill>
              <a:blip r:embed="rId2"/>
              <a:stretch>
                <a:fillRect t="-141" r="-1" b="-141"/>
              </a:stretch>
            </a:blipFill>
          </p:spPr>
          <p:txBody>
            <a:bodyPr/>
            <a:lstStyle/>
            <a:p>
              <a:endParaRPr lang="en-IN"/>
            </a:p>
          </p:txBody>
        </p:sp>
      </p:grpSp>
      <p:grpSp>
        <p:nvGrpSpPr>
          <p:cNvPr id="10" name="Group 10"/>
          <p:cNvGrpSpPr/>
          <p:nvPr/>
        </p:nvGrpSpPr>
        <p:grpSpPr>
          <a:xfrm>
            <a:off x="775196" y="1164865"/>
            <a:ext cx="16544424" cy="1101014"/>
            <a:chOff x="0" y="0"/>
            <a:chExt cx="22059232" cy="1468018"/>
          </a:xfrm>
        </p:grpSpPr>
        <p:sp>
          <p:nvSpPr>
            <p:cNvPr id="11" name="Freeform 11"/>
            <p:cNvSpPr/>
            <p:nvPr/>
          </p:nvSpPr>
          <p:spPr>
            <a:xfrm>
              <a:off x="0" y="0"/>
              <a:ext cx="22059232" cy="1468018"/>
            </a:xfrm>
            <a:custGeom>
              <a:avLst/>
              <a:gdLst/>
              <a:ahLst/>
              <a:cxnLst/>
              <a:rect l="l" t="t" r="r" b="b"/>
              <a:pathLst>
                <a:path w="22059232" h="1468018">
                  <a:moveTo>
                    <a:pt x="0" y="0"/>
                  </a:moveTo>
                  <a:lnTo>
                    <a:pt x="22059232" y="0"/>
                  </a:lnTo>
                  <a:lnTo>
                    <a:pt x="22059232" y="1468018"/>
                  </a:lnTo>
                  <a:lnTo>
                    <a:pt x="0" y="1468018"/>
                  </a:lnTo>
                  <a:close/>
                </a:path>
              </a:pathLst>
            </a:custGeom>
            <a:solidFill>
              <a:srgbClr val="000000">
                <a:alpha val="0"/>
              </a:srgbClr>
            </a:solidFill>
          </p:spPr>
          <p:txBody>
            <a:bodyPr/>
            <a:lstStyle/>
            <a:p>
              <a:endParaRPr lang="en-IN"/>
            </a:p>
          </p:txBody>
        </p:sp>
        <p:sp>
          <p:nvSpPr>
            <p:cNvPr id="12" name="TextBox 12"/>
            <p:cNvSpPr txBox="1"/>
            <p:nvPr/>
          </p:nvSpPr>
          <p:spPr>
            <a:xfrm>
              <a:off x="0" y="-114300"/>
              <a:ext cx="22059232" cy="1582318"/>
            </a:xfrm>
            <a:prstGeom prst="rect">
              <a:avLst/>
            </a:prstGeom>
          </p:spPr>
          <p:txBody>
            <a:bodyPr lIns="0" tIns="0" rIns="0" bIns="0" rtlCol="0" anchor="b"/>
            <a:lstStyle/>
            <a:p>
              <a:pPr algn="l">
                <a:lnSpc>
                  <a:spcPts val="7128"/>
                </a:lnSpc>
              </a:pPr>
              <a:r>
                <a:rPr lang="en-US" sz="5940" b="1">
                  <a:solidFill>
                    <a:srgbClr val="1CADE4"/>
                  </a:solidFill>
                  <a:latin typeface="Arial Bold"/>
                  <a:ea typeface="Arial Bold"/>
                  <a:cs typeface="Arial Bold"/>
                  <a:sym typeface="Arial Bold"/>
                </a:rPr>
                <a:t>Result</a:t>
              </a:r>
            </a:p>
          </p:txBody>
        </p:sp>
      </p:grpSp>
      <p:sp>
        <p:nvSpPr>
          <p:cNvPr id="13" name="Freeform 13"/>
          <p:cNvSpPr/>
          <p:nvPr/>
        </p:nvSpPr>
        <p:spPr>
          <a:xfrm>
            <a:off x="2005352" y="2265879"/>
            <a:ext cx="14277297" cy="7120565"/>
          </a:xfrm>
          <a:custGeom>
            <a:avLst/>
            <a:gdLst/>
            <a:ahLst/>
            <a:cxnLst/>
            <a:rect l="l" t="t" r="r" b="b"/>
            <a:pathLst>
              <a:path w="14277297" h="7120565">
                <a:moveTo>
                  <a:pt x="0" y="0"/>
                </a:moveTo>
                <a:lnTo>
                  <a:pt x="14277296" y="0"/>
                </a:lnTo>
                <a:lnTo>
                  <a:pt x="14277296" y="7120565"/>
                </a:lnTo>
                <a:lnTo>
                  <a:pt x="0" y="7120565"/>
                </a:lnTo>
                <a:lnTo>
                  <a:pt x="0" y="0"/>
                </a:lnTo>
                <a:close/>
              </a:path>
            </a:pathLst>
          </a:custGeom>
          <a:blipFill>
            <a:blip r:embed="rId3"/>
            <a:stretch>
              <a:fillRect l="-21443" t="-61095" r="-21389"/>
            </a:stretch>
          </a:blipFill>
        </p:spPr>
        <p:txBody>
          <a:bodyPr/>
          <a:lstStyle/>
          <a:p>
            <a:endParaRPr lang="en-IN"/>
          </a:p>
        </p:txBody>
      </p:sp>
      <p:sp>
        <p:nvSpPr>
          <p:cNvPr id="15" name="TextBox 14">
            <a:extLst>
              <a:ext uri="{FF2B5EF4-FFF2-40B4-BE49-F238E27FC236}">
                <a16:creationId xmlns:a16="http://schemas.microsoft.com/office/drawing/2014/main" id="{AA789007-F26E-0063-CCFB-801AAC2351E5}"/>
              </a:ext>
            </a:extLst>
          </p:cNvPr>
          <p:cNvSpPr txBox="1"/>
          <p:nvPr/>
        </p:nvSpPr>
        <p:spPr>
          <a:xfrm>
            <a:off x="7053094" y="9140428"/>
            <a:ext cx="4174282" cy="921544"/>
          </a:xfrm>
          <a:prstGeom prst="rect">
            <a:avLst/>
          </a:prstGeom>
          <a:solidFill>
            <a:schemeClr val="tx2"/>
          </a:solidFill>
        </p:spPr>
        <p:txBody>
          <a:bodyPr wrap="square" lIns="0" tIns="0" rIns="0" bIns="0" rtlCol="0" anchor="ctr">
            <a:noAutofit/>
          </a:bodyPr>
          <a:lstStyle/>
          <a:p>
            <a:pPr algn="ctr">
              <a:lnSpc>
                <a:spcPts val="2688"/>
              </a:lnSpc>
              <a:spcBef>
                <a:spcPct val="0"/>
              </a:spcBef>
            </a:pPr>
            <a:r>
              <a:rPr lang="en-US" sz="2800" b="1" dirty="0">
                <a:solidFill>
                  <a:schemeClr val="bg1"/>
                </a:solidFill>
                <a:latin typeface="Arial Bold"/>
                <a:ea typeface="Arial Bold"/>
                <a:cs typeface="Arial Bold"/>
                <a:sym typeface="Arial Bold"/>
              </a:rPr>
              <a:t>Deployed AI Agent (Hindi Conversation)</a:t>
            </a:r>
            <a:endParaRPr lang="en-US" sz="2800" b="1" dirty="0">
              <a:solidFill>
                <a:schemeClr val="bg1"/>
              </a:solidFill>
              <a:latin typeface="Arial Bold"/>
              <a:cs typeface="Arial Bold"/>
              <a:sym typeface="Arial Bold"/>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69801" y="685800"/>
            <a:ext cx="5554980" cy="142496"/>
            <a:chOff x="0" y="0"/>
            <a:chExt cx="7406640" cy="189994"/>
          </a:xfrm>
        </p:grpSpPr>
        <p:sp>
          <p:nvSpPr>
            <p:cNvPr id="3" name="Freeform 3"/>
            <p:cNvSpPr/>
            <p:nvPr/>
          </p:nvSpPr>
          <p:spPr>
            <a:xfrm>
              <a:off x="0" y="0"/>
              <a:ext cx="7406640" cy="189992"/>
            </a:xfrm>
            <a:custGeom>
              <a:avLst/>
              <a:gdLst/>
              <a:ahLst/>
              <a:cxnLst/>
              <a:rect l="l" t="t" r="r" b="b"/>
              <a:pathLst>
                <a:path w="7406640" h="189992">
                  <a:moveTo>
                    <a:pt x="0" y="0"/>
                  </a:moveTo>
                  <a:lnTo>
                    <a:pt x="7406640" y="0"/>
                  </a:lnTo>
                  <a:lnTo>
                    <a:pt x="7406640" y="189992"/>
                  </a:lnTo>
                  <a:lnTo>
                    <a:pt x="0" y="189992"/>
                  </a:lnTo>
                  <a:close/>
                </a:path>
              </a:pathLst>
            </a:custGeom>
            <a:solidFill>
              <a:srgbClr val="465359"/>
            </a:solidFill>
          </p:spPr>
          <p:txBody>
            <a:bodyPr/>
            <a:lstStyle/>
            <a:p>
              <a:endParaRPr lang="en-IN"/>
            </a:p>
          </p:txBody>
        </p:sp>
      </p:grpSp>
      <p:grpSp>
        <p:nvGrpSpPr>
          <p:cNvPr id="4" name="Group 4"/>
          <p:cNvGrpSpPr/>
          <p:nvPr/>
        </p:nvGrpSpPr>
        <p:grpSpPr>
          <a:xfrm>
            <a:off x="12063220" y="680464"/>
            <a:ext cx="5554980" cy="147831"/>
            <a:chOff x="0" y="0"/>
            <a:chExt cx="7406640" cy="197108"/>
          </a:xfrm>
        </p:grpSpPr>
        <p:sp>
          <p:nvSpPr>
            <p:cNvPr id="5" name="Freeform 5"/>
            <p:cNvSpPr/>
            <p:nvPr/>
          </p:nvSpPr>
          <p:spPr>
            <a:xfrm>
              <a:off x="0" y="0"/>
              <a:ext cx="7406640" cy="197104"/>
            </a:xfrm>
            <a:custGeom>
              <a:avLst/>
              <a:gdLst/>
              <a:ahLst/>
              <a:cxnLst/>
              <a:rect l="l" t="t" r="r" b="b"/>
              <a:pathLst>
                <a:path w="7406640" h="197104">
                  <a:moveTo>
                    <a:pt x="0" y="0"/>
                  </a:moveTo>
                  <a:lnTo>
                    <a:pt x="7406640" y="0"/>
                  </a:lnTo>
                  <a:lnTo>
                    <a:pt x="7406640" y="197104"/>
                  </a:lnTo>
                  <a:lnTo>
                    <a:pt x="0" y="197104"/>
                  </a:lnTo>
                  <a:close/>
                </a:path>
              </a:pathLst>
            </a:custGeom>
            <a:solidFill>
              <a:srgbClr val="969FA7"/>
            </a:solidFill>
          </p:spPr>
          <p:txBody>
            <a:bodyPr/>
            <a:lstStyle/>
            <a:p>
              <a:endParaRPr lang="en-IN"/>
            </a:p>
          </p:txBody>
        </p:sp>
      </p:grpSp>
      <p:grpSp>
        <p:nvGrpSpPr>
          <p:cNvPr id="6" name="Group 6"/>
          <p:cNvGrpSpPr/>
          <p:nvPr/>
        </p:nvGrpSpPr>
        <p:grpSpPr>
          <a:xfrm>
            <a:off x="6362745" y="685800"/>
            <a:ext cx="5554980" cy="137160"/>
            <a:chOff x="0" y="0"/>
            <a:chExt cx="7406640" cy="182880"/>
          </a:xfrm>
        </p:grpSpPr>
        <p:sp>
          <p:nvSpPr>
            <p:cNvPr id="7" name="Freeform 7"/>
            <p:cNvSpPr/>
            <p:nvPr/>
          </p:nvSpPr>
          <p:spPr>
            <a:xfrm>
              <a:off x="0" y="0"/>
              <a:ext cx="7406640" cy="182880"/>
            </a:xfrm>
            <a:custGeom>
              <a:avLst/>
              <a:gdLst/>
              <a:ahLst/>
              <a:cxnLst/>
              <a:rect l="l" t="t" r="r" b="b"/>
              <a:pathLst>
                <a:path w="7406640" h="182880">
                  <a:moveTo>
                    <a:pt x="0" y="0"/>
                  </a:moveTo>
                  <a:lnTo>
                    <a:pt x="7406640" y="0"/>
                  </a:lnTo>
                  <a:lnTo>
                    <a:pt x="7406640" y="182880"/>
                  </a:lnTo>
                  <a:lnTo>
                    <a:pt x="0" y="182880"/>
                  </a:lnTo>
                  <a:close/>
                </a:path>
              </a:pathLst>
            </a:custGeom>
            <a:solidFill>
              <a:srgbClr val="1CADE4"/>
            </a:solidFill>
          </p:spPr>
          <p:txBody>
            <a:bodyPr/>
            <a:lstStyle/>
            <a:p>
              <a:endParaRPr lang="en-IN"/>
            </a:p>
          </p:txBody>
        </p:sp>
      </p:grpSp>
      <p:grpSp>
        <p:nvGrpSpPr>
          <p:cNvPr id="8" name="Group 8"/>
          <p:cNvGrpSpPr/>
          <p:nvPr/>
        </p:nvGrpSpPr>
        <p:grpSpPr>
          <a:xfrm>
            <a:off x="15727505" y="9656865"/>
            <a:ext cx="1688707" cy="547689"/>
            <a:chOff x="0" y="0"/>
            <a:chExt cx="2251610" cy="730252"/>
          </a:xfrm>
        </p:grpSpPr>
        <p:sp>
          <p:nvSpPr>
            <p:cNvPr id="9" name="Freeform 9" descr="Logo  Description automatically generated"/>
            <p:cNvSpPr/>
            <p:nvPr/>
          </p:nvSpPr>
          <p:spPr>
            <a:xfrm>
              <a:off x="0" y="0"/>
              <a:ext cx="2251583" cy="730250"/>
            </a:xfrm>
            <a:custGeom>
              <a:avLst/>
              <a:gdLst/>
              <a:ahLst/>
              <a:cxnLst/>
              <a:rect l="l" t="t" r="r" b="b"/>
              <a:pathLst>
                <a:path w="2251583" h="730250">
                  <a:moveTo>
                    <a:pt x="0" y="0"/>
                  </a:moveTo>
                  <a:lnTo>
                    <a:pt x="2251583" y="0"/>
                  </a:lnTo>
                  <a:lnTo>
                    <a:pt x="2251583" y="730250"/>
                  </a:lnTo>
                  <a:lnTo>
                    <a:pt x="0" y="730250"/>
                  </a:lnTo>
                  <a:lnTo>
                    <a:pt x="0" y="0"/>
                  </a:lnTo>
                  <a:close/>
                </a:path>
              </a:pathLst>
            </a:custGeom>
            <a:blipFill>
              <a:blip r:embed="rId2"/>
              <a:stretch>
                <a:fillRect t="-141" r="-1" b="-141"/>
              </a:stretch>
            </a:blipFill>
          </p:spPr>
          <p:txBody>
            <a:bodyPr/>
            <a:lstStyle/>
            <a:p>
              <a:endParaRPr lang="en-IN"/>
            </a:p>
          </p:txBody>
        </p:sp>
      </p:grpSp>
      <p:grpSp>
        <p:nvGrpSpPr>
          <p:cNvPr id="10" name="Group 10"/>
          <p:cNvGrpSpPr/>
          <p:nvPr/>
        </p:nvGrpSpPr>
        <p:grpSpPr>
          <a:xfrm>
            <a:off x="871788" y="1572675"/>
            <a:ext cx="16544424" cy="1101014"/>
            <a:chOff x="0" y="0"/>
            <a:chExt cx="22059232" cy="1468018"/>
          </a:xfrm>
        </p:grpSpPr>
        <p:sp>
          <p:nvSpPr>
            <p:cNvPr id="11" name="Freeform 11"/>
            <p:cNvSpPr/>
            <p:nvPr/>
          </p:nvSpPr>
          <p:spPr>
            <a:xfrm>
              <a:off x="0" y="0"/>
              <a:ext cx="22059232" cy="1468018"/>
            </a:xfrm>
            <a:custGeom>
              <a:avLst/>
              <a:gdLst/>
              <a:ahLst/>
              <a:cxnLst/>
              <a:rect l="l" t="t" r="r" b="b"/>
              <a:pathLst>
                <a:path w="22059232" h="1468018">
                  <a:moveTo>
                    <a:pt x="0" y="0"/>
                  </a:moveTo>
                  <a:lnTo>
                    <a:pt x="22059232" y="0"/>
                  </a:lnTo>
                  <a:lnTo>
                    <a:pt x="22059232" y="1468018"/>
                  </a:lnTo>
                  <a:lnTo>
                    <a:pt x="0" y="1468018"/>
                  </a:lnTo>
                  <a:close/>
                </a:path>
              </a:pathLst>
            </a:custGeom>
            <a:solidFill>
              <a:srgbClr val="000000">
                <a:alpha val="0"/>
              </a:srgbClr>
            </a:solidFill>
          </p:spPr>
          <p:txBody>
            <a:bodyPr/>
            <a:lstStyle/>
            <a:p>
              <a:endParaRPr lang="en-IN"/>
            </a:p>
          </p:txBody>
        </p:sp>
        <p:sp>
          <p:nvSpPr>
            <p:cNvPr id="12" name="TextBox 12"/>
            <p:cNvSpPr txBox="1"/>
            <p:nvPr/>
          </p:nvSpPr>
          <p:spPr>
            <a:xfrm>
              <a:off x="0" y="-114300"/>
              <a:ext cx="22059232" cy="1582318"/>
            </a:xfrm>
            <a:prstGeom prst="rect">
              <a:avLst/>
            </a:prstGeom>
          </p:spPr>
          <p:txBody>
            <a:bodyPr lIns="0" tIns="0" rIns="0" bIns="0" rtlCol="0" anchor="b"/>
            <a:lstStyle/>
            <a:p>
              <a:pPr algn="l">
                <a:lnSpc>
                  <a:spcPts val="7128"/>
                </a:lnSpc>
              </a:pPr>
              <a:r>
                <a:rPr lang="en-US" sz="5940" b="1">
                  <a:solidFill>
                    <a:srgbClr val="1CADE4"/>
                  </a:solidFill>
                  <a:latin typeface="Arial Bold"/>
                  <a:ea typeface="Arial Bold"/>
                  <a:cs typeface="Arial Bold"/>
                  <a:sym typeface="Arial Bold"/>
                </a:rPr>
                <a:t>Conclusion</a:t>
              </a:r>
            </a:p>
          </p:txBody>
        </p:sp>
      </p:grpSp>
      <p:grpSp>
        <p:nvGrpSpPr>
          <p:cNvPr id="13" name="Group 13"/>
          <p:cNvGrpSpPr/>
          <p:nvPr/>
        </p:nvGrpSpPr>
        <p:grpSpPr>
          <a:xfrm>
            <a:off x="871788" y="2673689"/>
            <a:ext cx="16544422" cy="7257020"/>
            <a:chOff x="0" y="0"/>
            <a:chExt cx="22059230" cy="9676027"/>
          </a:xfrm>
        </p:grpSpPr>
        <p:sp>
          <p:nvSpPr>
            <p:cNvPr id="14" name="Freeform 14"/>
            <p:cNvSpPr/>
            <p:nvPr/>
          </p:nvSpPr>
          <p:spPr>
            <a:xfrm>
              <a:off x="0" y="0"/>
              <a:ext cx="22059230" cy="9676027"/>
            </a:xfrm>
            <a:custGeom>
              <a:avLst/>
              <a:gdLst/>
              <a:ahLst/>
              <a:cxnLst/>
              <a:rect l="l" t="t" r="r" b="b"/>
              <a:pathLst>
                <a:path w="22059230" h="9676027">
                  <a:moveTo>
                    <a:pt x="0" y="0"/>
                  </a:moveTo>
                  <a:lnTo>
                    <a:pt x="22059230" y="0"/>
                  </a:lnTo>
                  <a:lnTo>
                    <a:pt x="22059230" y="9676027"/>
                  </a:lnTo>
                  <a:lnTo>
                    <a:pt x="0" y="9676027"/>
                  </a:lnTo>
                  <a:close/>
                </a:path>
              </a:pathLst>
            </a:custGeom>
            <a:solidFill>
              <a:srgbClr val="000000">
                <a:alpha val="0"/>
              </a:srgbClr>
            </a:solidFill>
          </p:spPr>
          <p:txBody>
            <a:bodyPr/>
            <a:lstStyle/>
            <a:p>
              <a:endParaRPr lang="en-IN"/>
            </a:p>
          </p:txBody>
        </p:sp>
        <p:sp>
          <p:nvSpPr>
            <p:cNvPr id="15" name="TextBox 15"/>
            <p:cNvSpPr txBox="1"/>
            <p:nvPr/>
          </p:nvSpPr>
          <p:spPr>
            <a:xfrm>
              <a:off x="0" y="-123825"/>
              <a:ext cx="22059230" cy="9799852"/>
            </a:xfrm>
            <a:prstGeom prst="rect">
              <a:avLst/>
            </a:prstGeom>
          </p:spPr>
          <p:txBody>
            <a:bodyPr lIns="0" tIns="0" rIns="0" bIns="0" rtlCol="0" anchor="ctr"/>
            <a:lstStyle/>
            <a:p>
              <a:pPr marL="838771" lvl="1" indent="-419386" algn="l">
                <a:lnSpc>
                  <a:spcPts val="5128"/>
                </a:lnSpc>
                <a:buFont typeface="Arial"/>
                <a:buChar char="•"/>
              </a:pPr>
              <a:r>
                <a:rPr lang="en-US" sz="3884" dirty="0">
                  <a:solidFill>
                    <a:srgbClr val="404040"/>
                  </a:solidFill>
                  <a:latin typeface="Calibri (MS)"/>
                  <a:ea typeface="Calibri (MS)"/>
                  <a:cs typeface="Calibri (MS)"/>
                  <a:sym typeface="Calibri (MS)"/>
                </a:rPr>
                <a:t>The AI agent effectively bridges the gap between technology and financial literacy by making complex financial concepts easy to understand for all users, regardless of language or background.</a:t>
              </a:r>
            </a:p>
            <a:p>
              <a:pPr marL="838771" lvl="1" indent="-419386" algn="l">
                <a:lnSpc>
                  <a:spcPts val="5128"/>
                </a:lnSpc>
                <a:buFont typeface="Arial"/>
                <a:buChar char="•"/>
              </a:pPr>
              <a:r>
                <a:rPr lang="en-US" sz="3884" dirty="0">
                  <a:solidFill>
                    <a:srgbClr val="404040"/>
                  </a:solidFill>
                  <a:latin typeface="Calibri (MS)"/>
                  <a:ea typeface="Calibri (MS)"/>
                  <a:cs typeface="Calibri (MS)"/>
                  <a:sym typeface="Calibri (MS)"/>
                </a:rPr>
                <a:t>It promotes accessibility by offering multilingual support, builds trust by retrieving data from verified sources and fosters inclusivity by catering to underserved and non-tech-savvy populations.</a:t>
              </a:r>
            </a:p>
            <a:p>
              <a:pPr marL="838771" lvl="1" indent="-419386" algn="l">
                <a:lnSpc>
                  <a:spcPts val="5128"/>
                </a:lnSpc>
                <a:buFont typeface="Arial"/>
                <a:buChar char="•"/>
              </a:pPr>
              <a:r>
                <a:rPr lang="en-US" sz="3884" dirty="0">
                  <a:solidFill>
                    <a:srgbClr val="404040"/>
                  </a:solidFill>
                  <a:latin typeface="Calibri (MS)"/>
                  <a:ea typeface="Calibri (MS)"/>
                  <a:cs typeface="Calibri (MS)"/>
                  <a:sym typeface="Calibri (MS)"/>
                </a:rPr>
                <a:t>By equipping users with reliable knowledge and scam awareness, the project aligns with and supports India’s national mission of financial empowerment, aiming to reduce digital fraud, increase digital adoption and strengthen economic inclusion across communities.</a:t>
              </a:r>
            </a:p>
            <a:p>
              <a:pPr algn="l">
                <a:lnSpc>
                  <a:spcPts val="5128"/>
                </a:lnSpc>
              </a:pPr>
              <a:endParaRPr lang="en-US" sz="3884" dirty="0">
                <a:solidFill>
                  <a:srgbClr val="404040"/>
                </a:solidFill>
                <a:latin typeface="Calibri (MS)"/>
                <a:ea typeface="Calibri (MS)"/>
                <a:cs typeface="Calibri (MS)"/>
                <a:sym typeface="Calibri (MS)"/>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69801" y="685800"/>
            <a:ext cx="5554980" cy="142496"/>
            <a:chOff x="0" y="0"/>
            <a:chExt cx="7406640" cy="189994"/>
          </a:xfrm>
        </p:grpSpPr>
        <p:sp>
          <p:nvSpPr>
            <p:cNvPr id="3" name="Freeform 3"/>
            <p:cNvSpPr/>
            <p:nvPr/>
          </p:nvSpPr>
          <p:spPr>
            <a:xfrm>
              <a:off x="0" y="0"/>
              <a:ext cx="7406640" cy="189992"/>
            </a:xfrm>
            <a:custGeom>
              <a:avLst/>
              <a:gdLst/>
              <a:ahLst/>
              <a:cxnLst/>
              <a:rect l="l" t="t" r="r" b="b"/>
              <a:pathLst>
                <a:path w="7406640" h="189992">
                  <a:moveTo>
                    <a:pt x="0" y="0"/>
                  </a:moveTo>
                  <a:lnTo>
                    <a:pt x="7406640" y="0"/>
                  </a:lnTo>
                  <a:lnTo>
                    <a:pt x="7406640" y="189992"/>
                  </a:lnTo>
                  <a:lnTo>
                    <a:pt x="0" y="189992"/>
                  </a:lnTo>
                  <a:close/>
                </a:path>
              </a:pathLst>
            </a:custGeom>
            <a:solidFill>
              <a:srgbClr val="465359"/>
            </a:solidFill>
          </p:spPr>
          <p:txBody>
            <a:bodyPr/>
            <a:lstStyle/>
            <a:p>
              <a:endParaRPr lang="en-IN"/>
            </a:p>
          </p:txBody>
        </p:sp>
      </p:grpSp>
      <p:grpSp>
        <p:nvGrpSpPr>
          <p:cNvPr id="4" name="Group 4"/>
          <p:cNvGrpSpPr/>
          <p:nvPr/>
        </p:nvGrpSpPr>
        <p:grpSpPr>
          <a:xfrm>
            <a:off x="12063220" y="680464"/>
            <a:ext cx="5554980" cy="147831"/>
            <a:chOff x="0" y="0"/>
            <a:chExt cx="7406640" cy="197108"/>
          </a:xfrm>
        </p:grpSpPr>
        <p:sp>
          <p:nvSpPr>
            <p:cNvPr id="5" name="Freeform 5"/>
            <p:cNvSpPr/>
            <p:nvPr/>
          </p:nvSpPr>
          <p:spPr>
            <a:xfrm>
              <a:off x="0" y="0"/>
              <a:ext cx="7406640" cy="197104"/>
            </a:xfrm>
            <a:custGeom>
              <a:avLst/>
              <a:gdLst/>
              <a:ahLst/>
              <a:cxnLst/>
              <a:rect l="l" t="t" r="r" b="b"/>
              <a:pathLst>
                <a:path w="7406640" h="197104">
                  <a:moveTo>
                    <a:pt x="0" y="0"/>
                  </a:moveTo>
                  <a:lnTo>
                    <a:pt x="7406640" y="0"/>
                  </a:lnTo>
                  <a:lnTo>
                    <a:pt x="7406640" y="197104"/>
                  </a:lnTo>
                  <a:lnTo>
                    <a:pt x="0" y="197104"/>
                  </a:lnTo>
                  <a:close/>
                </a:path>
              </a:pathLst>
            </a:custGeom>
            <a:solidFill>
              <a:srgbClr val="969FA7"/>
            </a:solidFill>
          </p:spPr>
          <p:txBody>
            <a:bodyPr/>
            <a:lstStyle/>
            <a:p>
              <a:endParaRPr lang="en-IN"/>
            </a:p>
          </p:txBody>
        </p:sp>
      </p:grpSp>
      <p:grpSp>
        <p:nvGrpSpPr>
          <p:cNvPr id="6" name="Group 6"/>
          <p:cNvGrpSpPr/>
          <p:nvPr/>
        </p:nvGrpSpPr>
        <p:grpSpPr>
          <a:xfrm>
            <a:off x="6362745" y="685800"/>
            <a:ext cx="5554980" cy="137160"/>
            <a:chOff x="0" y="0"/>
            <a:chExt cx="7406640" cy="182880"/>
          </a:xfrm>
        </p:grpSpPr>
        <p:sp>
          <p:nvSpPr>
            <p:cNvPr id="7" name="Freeform 7"/>
            <p:cNvSpPr/>
            <p:nvPr/>
          </p:nvSpPr>
          <p:spPr>
            <a:xfrm>
              <a:off x="0" y="0"/>
              <a:ext cx="7406640" cy="182880"/>
            </a:xfrm>
            <a:custGeom>
              <a:avLst/>
              <a:gdLst/>
              <a:ahLst/>
              <a:cxnLst/>
              <a:rect l="l" t="t" r="r" b="b"/>
              <a:pathLst>
                <a:path w="7406640" h="182880">
                  <a:moveTo>
                    <a:pt x="0" y="0"/>
                  </a:moveTo>
                  <a:lnTo>
                    <a:pt x="7406640" y="0"/>
                  </a:lnTo>
                  <a:lnTo>
                    <a:pt x="7406640" y="182880"/>
                  </a:lnTo>
                  <a:lnTo>
                    <a:pt x="0" y="182880"/>
                  </a:lnTo>
                  <a:close/>
                </a:path>
              </a:pathLst>
            </a:custGeom>
            <a:solidFill>
              <a:srgbClr val="1CADE4"/>
            </a:solidFill>
          </p:spPr>
          <p:txBody>
            <a:bodyPr/>
            <a:lstStyle/>
            <a:p>
              <a:endParaRPr lang="en-IN"/>
            </a:p>
          </p:txBody>
        </p:sp>
      </p:grpSp>
      <p:grpSp>
        <p:nvGrpSpPr>
          <p:cNvPr id="8" name="Group 8"/>
          <p:cNvGrpSpPr/>
          <p:nvPr/>
        </p:nvGrpSpPr>
        <p:grpSpPr>
          <a:xfrm>
            <a:off x="15727505" y="9656865"/>
            <a:ext cx="1688707" cy="547689"/>
            <a:chOff x="0" y="0"/>
            <a:chExt cx="2251610" cy="730252"/>
          </a:xfrm>
        </p:grpSpPr>
        <p:sp>
          <p:nvSpPr>
            <p:cNvPr id="9" name="Freeform 9" descr="Logo  Description automatically generated"/>
            <p:cNvSpPr/>
            <p:nvPr/>
          </p:nvSpPr>
          <p:spPr>
            <a:xfrm>
              <a:off x="0" y="0"/>
              <a:ext cx="2251583" cy="730250"/>
            </a:xfrm>
            <a:custGeom>
              <a:avLst/>
              <a:gdLst/>
              <a:ahLst/>
              <a:cxnLst/>
              <a:rect l="l" t="t" r="r" b="b"/>
              <a:pathLst>
                <a:path w="2251583" h="730250">
                  <a:moveTo>
                    <a:pt x="0" y="0"/>
                  </a:moveTo>
                  <a:lnTo>
                    <a:pt x="2251583" y="0"/>
                  </a:lnTo>
                  <a:lnTo>
                    <a:pt x="2251583" y="730250"/>
                  </a:lnTo>
                  <a:lnTo>
                    <a:pt x="0" y="730250"/>
                  </a:lnTo>
                  <a:lnTo>
                    <a:pt x="0" y="0"/>
                  </a:lnTo>
                  <a:close/>
                </a:path>
              </a:pathLst>
            </a:custGeom>
            <a:blipFill>
              <a:blip r:embed="rId2"/>
              <a:stretch>
                <a:fillRect t="-141" r="-1" b="-141"/>
              </a:stretch>
            </a:blipFill>
          </p:spPr>
          <p:txBody>
            <a:bodyPr/>
            <a:lstStyle/>
            <a:p>
              <a:endParaRPr lang="en-IN"/>
            </a:p>
          </p:txBody>
        </p:sp>
      </p:grpSp>
      <p:grpSp>
        <p:nvGrpSpPr>
          <p:cNvPr id="10" name="Group 10"/>
          <p:cNvGrpSpPr/>
          <p:nvPr/>
        </p:nvGrpSpPr>
        <p:grpSpPr>
          <a:xfrm>
            <a:off x="871788" y="2558168"/>
            <a:ext cx="16544424" cy="1101014"/>
            <a:chOff x="0" y="0"/>
            <a:chExt cx="22059232" cy="1468018"/>
          </a:xfrm>
        </p:grpSpPr>
        <p:sp>
          <p:nvSpPr>
            <p:cNvPr id="11" name="Freeform 11"/>
            <p:cNvSpPr/>
            <p:nvPr/>
          </p:nvSpPr>
          <p:spPr>
            <a:xfrm>
              <a:off x="0" y="0"/>
              <a:ext cx="22059232" cy="1468018"/>
            </a:xfrm>
            <a:custGeom>
              <a:avLst/>
              <a:gdLst/>
              <a:ahLst/>
              <a:cxnLst/>
              <a:rect l="l" t="t" r="r" b="b"/>
              <a:pathLst>
                <a:path w="22059232" h="1468018">
                  <a:moveTo>
                    <a:pt x="0" y="0"/>
                  </a:moveTo>
                  <a:lnTo>
                    <a:pt x="22059232" y="0"/>
                  </a:lnTo>
                  <a:lnTo>
                    <a:pt x="22059232" y="1468018"/>
                  </a:lnTo>
                  <a:lnTo>
                    <a:pt x="0" y="1468018"/>
                  </a:lnTo>
                  <a:close/>
                </a:path>
              </a:pathLst>
            </a:custGeom>
            <a:solidFill>
              <a:srgbClr val="000000">
                <a:alpha val="0"/>
              </a:srgbClr>
            </a:solidFill>
          </p:spPr>
          <p:txBody>
            <a:bodyPr/>
            <a:lstStyle/>
            <a:p>
              <a:endParaRPr lang="en-IN"/>
            </a:p>
          </p:txBody>
        </p:sp>
        <p:sp>
          <p:nvSpPr>
            <p:cNvPr id="12" name="TextBox 12"/>
            <p:cNvSpPr txBox="1"/>
            <p:nvPr/>
          </p:nvSpPr>
          <p:spPr>
            <a:xfrm>
              <a:off x="0" y="-114300"/>
              <a:ext cx="22059232" cy="1582318"/>
            </a:xfrm>
            <a:prstGeom prst="rect">
              <a:avLst/>
            </a:prstGeom>
          </p:spPr>
          <p:txBody>
            <a:bodyPr lIns="0" tIns="0" rIns="0" bIns="0" rtlCol="0" anchor="b"/>
            <a:lstStyle/>
            <a:p>
              <a:pPr algn="l">
                <a:lnSpc>
                  <a:spcPts val="7128"/>
                </a:lnSpc>
              </a:pPr>
              <a:r>
                <a:rPr lang="en-US" sz="5940" b="1">
                  <a:solidFill>
                    <a:srgbClr val="1CADE4"/>
                  </a:solidFill>
                  <a:latin typeface="Arial Bold"/>
                  <a:ea typeface="Arial Bold"/>
                  <a:cs typeface="Arial Bold"/>
                  <a:sym typeface="Arial Bold"/>
                </a:rPr>
                <a:t>Future Scope</a:t>
              </a:r>
            </a:p>
          </p:txBody>
        </p:sp>
      </p:grpSp>
      <p:grpSp>
        <p:nvGrpSpPr>
          <p:cNvPr id="13" name="Group 13"/>
          <p:cNvGrpSpPr/>
          <p:nvPr/>
        </p:nvGrpSpPr>
        <p:grpSpPr>
          <a:xfrm>
            <a:off x="871788" y="3659182"/>
            <a:ext cx="16544422" cy="4069650"/>
            <a:chOff x="0" y="0"/>
            <a:chExt cx="22059230" cy="5426200"/>
          </a:xfrm>
        </p:grpSpPr>
        <p:sp>
          <p:nvSpPr>
            <p:cNvPr id="14" name="Freeform 14"/>
            <p:cNvSpPr/>
            <p:nvPr/>
          </p:nvSpPr>
          <p:spPr>
            <a:xfrm>
              <a:off x="0" y="0"/>
              <a:ext cx="22059230" cy="5426200"/>
            </a:xfrm>
            <a:custGeom>
              <a:avLst/>
              <a:gdLst/>
              <a:ahLst/>
              <a:cxnLst/>
              <a:rect l="l" t="t" r="r" b="b"/>
              <a:pathLst>
                <a:path w="22059230" h="5426200">
                  <a:moveTo>
                    <a:pt x="0" y="0"/>
                  </a:moveTo>
                  <a:lnTo>
                    <a:pt x="22059230" y="0"/>
                  </a:lnTo>
                  <a:lnTo>
                    <a:pt x="22059230" y="5426200"/>
                  </a:lnTo>
                  <a:lnTo>
                    <a:pt x="0" y="5426200"/>
                  </a:lnTo>
                  <a:close/>
                </a:path>
              </a:pathLst>
            </a:custGeom>
            <a:solidFill>
              <a:srgbClr val="000000">
                <a:alpha val="0"/>
              </a:srgbClr>
            </a:solidFill>
          </p:spPr>
          <p:txBody>
            <a:bodyPr/>
            <a:lstStyle/>
            <a:p>
              <a:endParaRPr lang="en-IN"/>
            </a:p>
          </p:txBody>
        </p:sp>
        <p:sp>
          <p:nvSpPr>
            <p:cNvPr id="15" name="TextBox 15"/>
            <p:cNvSpPr txBox="1"/>
            <p:nvPr/>
          </p:nvSpPr>
          <p:spPr>
            <a:xfrm>
              <a:off x="0" y="-123825"/>
              <a:ext cx="22059230" cy="5550025"/>
            </a:xfrm>
            <a:prstGeom prst="rect">
              <a:avLst/>
            </a:prstGeom>
          </p:spPr>
          <p:txBody>
            <a:bodyPr lIns="0" tIns="0" rIns="0" bIns="0" rtlCol="0" anchor="ctr"/>
            <a:lstStyle/>
            <a:p>
              <a:pPr marL="838771" lvl="1" indent="-419386" algn="l">
                <a:lnSpc>
                  <a:spcPts val="5128"/>
                </a:lnSpc>
                <a:buFont typeface="Arial"/>
                <a:buChar char="•"/>
              </a:pPr>
              <a:r>
                <a:rPr lang="en-US" sz="3884">
                  <a:solidFill>
                    <a:srgbClr val="404040"/>
                  </a:solidFill>
                  <a:latin typeface="Calibri (MS)"/>
                  <a:ea typeface="Calibri (MS)"/>
                  <a:cs typeface="Calibri (MS)"/>
                  <a:sym typeface="Calibri (MS)"/>
                </a:rPr>
                <a:t>Add voice interaction for accessibility.</a:t>
              </a:r>
            </a:p>
            <a:p>
              <a:pPr marL="838771" lvl="1" indent="-419386" algn="l">
                <a:lnSpc>
                  <a:spcPts val="5128"/>
                </a:lnSpc>
                <a:buFont typeface="Arial"/>
                <a:buChar char="•"/>
              </a:pPr>
              <a:r>
                <a:rPr lang="en-US" sz="3884">
                  <a:solidFill>
                    <a:srgbClr val="404040"/>
                  </a:solidFill>
                  <a:latin typeface="Calibri (MS)"/>
                  <a:ea typeface="Calibri (MS)"/>
                  <a:cs typeface="Calibri (MS)"/>
                  <a:sym typeface="Calibri (MS)"/>
                </a:rPr>
                <a:t>Expand to other sectors: healthcare, government schemes, insurance.</a:t>
              </a:r>
            </a:p>
            <a:p>
              <a:pPr marL="838771" lvl="1" indent="-419386" algn="l">
                <a:lnSpc>
                  <a:spcPts val="5128"/>
                </a:lnSpc>
                <a:buFont typeface="Arial"/>
                <a:buChar char="•"/>
              </a:pPr>
              <a:r>
                <a:rPr lang="en-US" sz="3884">
                  <a:solidFill>
                    <a:srgbClr val="404040"/>
                  </a:solidFill>
                  <a:latin typeface="Calibri (MS)"/>
                  <a:ea typeface="Calibri (MS)"/>
                  <a:cs typeface="Calibri (MS)"/>
                  <a:sym typeface="Calibri (MS)"/>
                </a:rPr>
                <a:t>Train on regional-specific financial data and dialects.</a:t>
              </a:r>
            </a:p>
            <a:p>
              <a:pPr marL="838771" lvl="1" indent="-419386" algn="l">
                <a:lnSpc>
                  <a:spcPts val="5128"/>
                </a:lnSpc>
                <a:buFont typeface="Arial"/>
                <a:buChar char="•"/>
              </a:pPr>
              <a:r>
                <a:rPr lang="en-US" sz="3884">
                  <a:solidFill>
                    <a:srgbClr val="404040"/>
                  </a:solidFill>
                  <a:latin typeface="Calibri (MS)"/>
                  <a:ea typeface="Calibri (MS)"/>
                  <a:cs typeface="Calibri (MS)"/>
                  <a:sym typeface="Calibri (MS)"/>
                </a:rPr>
                <a:t>Integrate with WhatsApp Business API for real-world deployment.</a:t>
              </a:r>
            </a:p>
            <a:p>
              <a:pPr marL="838771" lvl="1" indent="-419386" algn="l">
                <a:lnSpc>
                  <a:spcPts val="5128"/>
                </a:lnSpc>
                <a:buFont typeface="Arial"/>
                <a:buChar char="•"/>
              </a:pPr>
              <a:r>
                <a:rPr lang="en-US" sz="3884">
                  <a:solidFill>
                    <a:srgbClr val="404040"/>
                  </a:solidFill>
                  <a:latin typeface="Calibri (MS)"/>
                  <a:ea typeface="Calibri (MS)"/>
                  <a:cs typeface="Calibri (MS)"/>
                  <a:sym typeface="Calibri (MS)"/>
                </a:rPr>
                <a:t>Collaborate with NGOs and financial institutions for outreach.</a:t>
              </a:r>
            </a:p>
            <a:p>
              <a:pPr algn="l">
                <a:lnSpc>
                  <a:spcPts val="5128"/>
                </a:lnSpc>
              </a:pPr>
              <a:endParaRPr lang="en-US" sz="3884">
                <a:solidFill>
                  <a:srgbClr val="404040"/>
                </a:solidFill>
                <a:latin typeface="Calibri (MS)"/>
                <a:ea typeface="Calibri (MS)"/>
                <a:cs typeface="Calibri (MS)"/>
                <a:sym typeface="Calibri (MS)"/>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69801" y="685800"/>
            <a:ext cx="5554980" cy="142496"/>
            <a:chOff x="0" y="0"/>
            <a:chExt cx="7406640" cy="189994"/>
          </a:xfrm>
        </p:grpSpPr>
        <p:sp>
          <p:nvSpPr>
            <p:cNvPr id="3" name="Freeform 3"/>
            <p:cNvSpPr/>
            <p:nvPr/>
          </p:nvSpPr>
          <p:spPr>
            <a:xfrm>
              <a:off x="0" y="0"/>
              <a:ext cx="7406640" cy="189992"/>
            </a:xfrm>
            <a:custGeom>
              <a:avLst/>
              <a:gdLst/>
              <a:ahLst/>
              <a:cxnLst/>
              <a:rect l="l" t="t" r="r" b="b"/>
              <a:pathLst>
                <a:path w="7406640" h="189992">
                  <a:moveTo>
                    <a:pt x="0" y="0"/>
                  </a:moveTo>
                  <a:lnTo>
                    <a:pt x="7406640" y="0"/>
                  </a:lnTo>
                  <a:lnTo>
                    <a:pt x="7406640" y="189992"/>
                  </a:lnTo>
                  <a:lnTo>
                    <a:pt x="0" y="189992"/>
                  </a:lnTo>
                  <a:close/>
                </a:path>
              </a:pathLst>
            </a:custGeom>
            <a:solidFill>
              <a:srgbClr val="465359"/>
            </a:solidFill>
          </p:spPr>
          <p:txBody>
            <a:bodyPr/>
            <a:lstStyle/>
            <a:p>
              <a:endParaRPr lang="en-IN"/>
            </a:p>
          </p:txBody>
        </p:sp>
      </p:grpSp>
      <p:grpSp>
        <p:nvGrpSpPr>
          <p:cNvPr id="4" name="Group 4"/>
          <p:cNvGrpSpPr/>
          <p:nvPr/>
        </p:nvGrpSpPr>
        <p:grpSpPr>
          <a:xfrm>
            <a:off x="12063220" y="680464"/>
            <a:ext cx="5554980" cy="147831"/>
            <a:chOff x="0" y="0"/>
            <a:chExt cx="7406640" cy="197108"/>
          </a:xfrm>
        </p:grpSpPr>
        <p:sp>
          <p:nvSpPr>
            <p:cNvPr id="5" name="Freeform 5"/>
            <p:cNvSpPr/>
            <p:nvPr/>
          </p:nvSpPr>
          <p:spPr>
            <a:xfrm>
              <a:off x="0" y="0"/>
              <a:ext cx="7406640" cy="197104"/>
            </a:xfrm>
            <a:custGeom>
              <a:avLst/>
              <a:gdLst/>
              <a:ahLst/>
              <a:cxnLst/>
              <a:rect l="l" t="t" r="r" b="b"/>
              <a:pathLst>
                <a:path w="7406640" h="197104">
                  <a:moveTo>
                    <a:pt x="0" y="0"/>
                  </a:moveTo>
                  <a:lnTo>
                    <a:pt x="7406640" y="0"/>
                  </a:lnTo>
                  <a:lnTo>
                    <a:pt x="7406640" y="197104"/>
                  </a:lnTo>
                  <a:lnTo>
                    <a:pt x="0" y="197104"/>
                  </a:lnTo>
                  <a:close/>
                </a:path>
              </a:pathLst>
            </a:custGeom>
            <a:solidFill>
              <a:srgbClr val="969FA7"/>
            </a:solidFill>
          </p:spPr>
          <p:txBody>
            <a:bodyPr/>
            <a:lstStyle/>
            <a:p>
              <a:endParaRPr lang="en-IN"/>
            </a:p>
          </p:txBody>
        </p:sp>
      </p:grpSp>
      <p:grpSp>
        <p:nvGrpSpPr>
          <p:cNvPr id="6" name="Group 6"/>
          <p:cNvGrpSpPr/>
          <p:nvPr/>
        </p:nvGrpSpPr>
        <p:grpSpPr>
          <a:xfrm>
            <a:off x="6362745" y="685800"/>
            <a:ext cx="5554980" cy="137160"/>
            <a:chOff x="0" y="0"/>
            <a:chExt cx="7406640" cy="182880"/>
          </a:xfrm>
        </p:grpSpPr>
        <p:sp>
          <p:nvSpPr>
            <p:cNvPr id="7" name="Freeform 7"/>
            <p:cNvSpPr/>
            <p:nvPr/>
          </p:nvSpPr>
          <p:spPr>
            <a:xfrm>
              <a:off x="0" y="0"/>
              <a:ext cx="7406640" cy="182880"/>
            </a:xfrm>
            <a:custGeom>
              <a:avLst/>
              <a:gdLst/>
              <a:ahLst/>
              <a:cxnLst/>
              <a:rect l="l" t="t" r="r" b="b"/>
              <a:pathLst>
                <a:path w="7406640" h="182880">
                  <a:moveTo>
                    <a:pt x="0" y="0"/>
                  </a:moveTo>
                  <a:lnTo>
                    <a:pt x="7406640" y="0"/>
                  </a:lnTo>
                  <a:lnTo>
                    <a:pt x="7406640" y="182880"/>
                  </a:lnTo>
                  <a:lnTo>
                    <a:pt x="0" y="182880"/>
                  </a:lnTo>
                  <a:close/>
                </a:path>
              </a:pathLst>
            </a:custGeom>
            <a:solidFill>
              <a:srgbClr val="1CADE4"/>
            </a:solidFill>
          </p:spPr>
          <p:txBody>
            <a:bodyPr/>
            <a:lstStyle/>
            <a:p>
              <a:endParaRPr lang="en-IN"/>
            </a:p>
          </p:txBody>
        </p:sp>
      </p:grpSp>
      <p:grpSp>
        <p:nvGrpSpPr>
          <p:cNvPr id="8" name="Group 8"/>
          <p:cNvGrpSpPr/>
          <p:nvPr/>
        </p:nvGrpSpPr>
        <p:grpSpPr>
          <a:xfrm>
            <a:off x="15727505" y="9656865"/>
            <a:ext cx="1688707" cy="547689"/>
            <a:chOff x="0" y="0"/>
            <a:chExt cx="2251610" cy="730252"/>
          </a:xfrm>
        </p:grpSpPr>
        <p:sp>
          <p:nvSpPr>
            <p:cNvPr id="9" name="Freeform 9" descr="Logo  Description automatically generated"/>
            <p:cNvSpPr/>
            <p:nvPr/>
          </p:nvSpPr>
          <p:spPr>
            <a:xfrm>
              <a:off x="0" y="0"/>
              <a:ext cx="2251583" cy="730250"/>
            </a:xfrm>
            <a:custGeom>
              <a:avLst/>
              <a:gdLst/>
              <a:ahLst/>
              <a:cxnLst/>
              <a:rect l="l" t="t" r="r" b="b"/>
              <a:pathLst>
                <a:path w="2251583" h="730250">
                  <a:moveTo>
                    <a:pt x="0" y="0"/>
                  </a:moveTo>
                  <a:lnTo>
                    <a:pt x="2251583" y="0"/>
                  </a:lnTo>
                  <a:lnTo>
                    <a:pt x="2251583" y="730250"/>
                  </a:lnTo>
                  <a:lnTo>
                    <a:pt x="0" y="730250"/>
                  </a:lnTo>
                  <a:lnTo>
                    <a:pt x="0" y="0"/>
                  </a:lnTo>
                  <a:close/>
                </a:path>
              </a:pathLst>
            </a:custGeom>
            <a:blipFill>
              <a:blip r:embed="rId2"/>
              <a:stretch>
                <a:fillRect t="-141" r="-1" b="-141"/>
              </a:stretch>
            </a:blipFill>
          </p:spPr>
          <p:txBody>
            <a:bodyPr/>
            <a:lstStyle/>
            <a:p>
              <a:endParaRPr lang="en-IN"/>
            </a:p>
          </p:txBody>
        </p:sp>
      </p:grpSp>
      <p:grpSp>
        <p:nvGrpSpPr>
          <p:cNvPr id="10" name="Group 10"/>
          <p:cNvGrpSpPr/>
          <p:nvPr/>
        </p:nvGrpSpPr>
        <p:grpSpPr>
          <a:xfrm>
            <a:off x="871788" y="1200485"/>
            <a:ext cx="16544424" cy="1101014"/>
            <a:chOff x="0" y="0"/>
            <a:chExt cx="22059232" cy="1468018"/>
          </a:xfrm>
        </p:grpSpPr>
        <p:sp>
          <p:nvSpPr>
            <p:cNvPr id="11" name="Freeform 11"/>
            <p:cNvSpPr/>
            <p:nvPr/>
          </p:nvSpPr>
          <p:spPr>
            <a:xfrm>
              <a:off x="0" y="0"/>
              <a:ext cx="22059232" cy="1468018"/>
            </a:xfrm>
            <a:custGeom>
              <a:avLst/>
              <a:gdLst/>
              <a:ahLst/>
              <a:cxnLst/>
              <a:rect l="l" t="t" r="r" b="b"/>
              <a:pathLst>
                <a:path w="22059232" h="1468018">
                  <a:moveTo>
                    <a:pt x="0" y="0"/>
                  </a:moveTo>
                  <a:lnTo>
                    <a:pt x="22059232" y="0"/>
                  </a:lnTo>
                  <a:lnTo>
                    <a:pt x="22059232" y="1468018"/>
                  </a:lnTo>
                  <a:lnTo>
                    <a:pt x="0" y="1468018"/>
                  </a:lnTo>
                  <a:close/>
                </a:path>
              </a:pathLst>
            </a:custGeom>
            <a:solidFill>
              <a:srgbClr val="000000">
                <a:alpha val="0"/>
              </a:srgbClr>
            </a:solidFill>
          </p:spPr>
          <p:txBody>
            <a:bodyPr/>
            <a:lstStyle/>
            <a:p>
              <a:endParaRPr lang="en-IN"/>
            </a:p>
          </p:txBody>
        </p:sp>
        <p:sp>
          <p:nvSpPr>
            <p:cNvPr id="12" name="TextBox 12"/>
            <p:cNvSpPr txBox="1"/>
            <p:nvPr/>
          </p:nvSpPr>
          <p:spPr>
            <a:xfrm>
              <a:off x="0" y="-114300"/>
              <a:ext cx="22059232" cy="1582318"/>
            </a:xfrm>
            <a:prstGeom prst="rect">
              <a:avLst/>
            </a:prstGeom>
          </p:spPr>
          <p:txBody>
            <a:bodyPr lIns="0" tIns="0" rIns="0" bIns="0" rtlCol="0" anchor="b"/>
            <a:lstStyle/>
            <a:p>
              <a:pPr algn="l">
                <a:lnSpc>
                  <a:spcPts val="7128"/>
                </a:lnSpc>
              </a:pPr>
              <a:r>
                <a:rPr lang="en-US" sz="5940" b="1">
                  <a:solidFill>
                    <a:srgbClr val="1CADE4"/>
                  </a:solidFill>
                  <a:latin typeface="Arial Bold"/>
                  <a:ea typeface="Arial Bold"/>
                  <a:cs typeface="Arial Bold"/>
                  <a:sym typeface="Arial Bold"/>
                </a:rPr>
                <a:t>IBM Certification</a:t>
              </a:r>
            </a:p>
          </p:txBody>
        </p:sp>
      </p:grpSp>
      <p:sp>
        <p:nvSpPr>
          <p:cNvPr id="13" name="Freeform 13"/>
          <p:cNvSpPr/>
          <p:nvPr/>
        </p:nvSpPr>
        <p:spPr>
          <a:xfrm>
            <a:off x="4240755" y="2358952"/>
            <a:ext cx="9818009" cy="7432748"/>
          </a:xfrm>
          <a:custGeom>
            <a:avLst/>
            <a:gdLst/>
            <a:ahLst/>
            <a:cxnLst/>
            <a:rect l="l" t="t" r="r" b="b"/>
            <a:pathLst>
              <a:path w="9818009" h="7432748">
                <a:moveTo>
                  <a:pt x="0" y="0"/>
                </a:moveTo>
                <a:lnTo>
                  <a:pt x="9818010" y="0"/>
                </a:lnTo>
                <a:lnTo>
                  <a:pt x="9818010" y="7432749"/>
                </a:lnTo>
                <a:lnTo>
                  <a:pt x="0" y="7432749"/>
                </a:lnTo>
                <a:lnTo>
                  <a:pt x="0" y="0"/>
                </a:lnTo>
                <a:close/>
              </a:path>
            </a:pathLst>
          </a:custGeom>
          <a:blipFill>
            <a:blip r:embed="rId3"/>
            <a:stretch>
              <a:fillRect l="-565"/>
            </a:stretch>
          </a:blipFill>
        </p:spPr>
        <p:txBody>
          <a:bodyPr/>
          <a:lstStyle/>
          <a:p>
            <a:endParaRPr lang="en-IN"/>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69801" y="685800"/>
            <a:ext cx="5554980" cy="142496"/>
            <a:chOff x="0" y="0"/>
            <a:chExt cx="7406640" cy="189994"/>
          </a:xfrm>
        </p:grpSpPr>
        <p:sp>
          <p:nvSpPr>
            <p:cNvPr id="3" name="Freeform 3"/>
            <p:cNvSpPr/>
            <p:nvPr/>
          </p:nvSpPr>
          <p:spPr>
            <a:xfrm>
              <a:off x="0" y="0"/>
              <a:ext cx="7406640" cy="189992"/>
            </a:xfrm>
            <a:custGeom>
              <a:avLst/>
              <a:gdLst/>
              <a:ahLst/>
              <a:cxnLst/>
              <a:rect l="l" t="t" r="r" b="b"/>
              <a:pathLst>
                <a:path w="7406640" h="189992">
                  <a:moveTo>
                    <a:pt x="0" y="0"/>
                  </a:moveTo>
                  <a:lnTo>
                    <a:pt x="7406640" y="0"/>
                  </a:lnTo>
                  <a:lnTo>
                    <a:pt x="7406640" y="189992"/>
                  </a:lnTo>
                  <a:lnTo>
                    <a:pt x="0" y="189992"/>
                  </a:lnTo>
                  <a:close/>
                </a:path>
              </a:pathLst>
            </a:custGeom>
            <a:solidFill>
              <a:srgbClr val="465359"/>
            </a:solidFill>
          </p:spPr>
          <p:txBody>
            <a:bodyPr/>
            <a:lstStyle/>
            <a:p>
              <a:endParaRPr lang="en-IN"/>
            </a:p>
          </p:txBody>
        </p:sp>
      </p:grpSp>
      <p:grpSp>
        <p:nvGrpSpPr>
          <p:cNvPr id="4" name="Group 4"/>
          <p:cNvGrpSpPr/>
          <p:nvPr/>
        </p:nvGrpSpPr>
        <p:grpSpPr>
          <a:xfrm>
            <a:off x="12063220" y="680464"/>
            <a:ext cx="5554980" cy="147831"/>
            <a:chOff x="0" y="0"/>
            <a:chExt cx="7406640" cy="197108"/>
          </a:xfrm>
        </p:grpSpPr>
        <p:sp>
          <p:nvSpPr>
            <p:cNvPr id="5" name="Freeform 5"/>
            <p:cNvSpPr/>
            <p:nvPr/>
          </p:nvSpPr>
          <p:spPr>
            <a:xfrm>
              <a:off x="0" y="0"/>
              <a:ext cx="7406640" cy="197104"/>
            </a:xfrm>
            <a:custGeom>
              <a:avLst/>
              <a:gdLst/>
              <a:ahLst/>
              <a:cxnLst/>
              <a:rect l="l" t="t" r="r" b="b"/>
              <a:pathLst>
                <a:path w="7406640" h="197104">
                  <a:moveTo>
                    <a:pt x="0" y="0"/>
                  </a:moveTo>
                  <a:lnTo>
                    <a:pt x="7406640" y="0"/>
                  </a:lnTo>
                  <a:lnTo>
                    <a:pt x="7406640" y="197104"/>
                  </a:lnTo>
                  <a:lnTo>
                    <a:pt x="0" y="197104"/>
                  </a:lnTo>
                  <a:close/>
                </a:path>
              </a:pathLst>
            </a:custGeom>
            <a:solidFill>
              <a:srgbClr val="969FA7"/>
            </a:solidFill>
          </p:spPr>
          <p:txBody>
            <a:bodyPr/>
            <a:lstStyle/>
            <a:p>
              <a:endParaRPr lang="en-IN"/>
            </a:p>
          </p:txBody>
        </p:sp>
      </p:grpSp>
      <p:grpSp>
        <p:nvGrpSpPr>
          <p:cNvPr id="6" name="Group 6"/>
          <p:cNvGrpSpPr/>
          <p:nvPr/>
        </p:nvGrpSpPr>
        <p:grpSpPr>
          <a:xfrm>
            <a:off x="6362745" y="685800"/>
            <a:ext cx="5554980" cy="137160"/>
            <a:chOff x="0" y="0"/>
            <a:chExt cx="7406640" cy="182880"/>
          </a:xfrm>
        </p:grpSpPr>
        <p:sp>
          <p:nvSpPr>
            <p:cNvPr id="7" name="Freeform 7"/>
            <p:cNvSpPr/>
            <p:nvPr/>
          </p:nvSpPr>
          <p:spPr>
            <a:xfrm>
              <a:off x="0" y="0"/>
              <a:ext cx="7406640" cy="182880"/>
            </a:xfrm>
            <a:custGeom>
              <a:avLst/>
              <a:gdLst/>
              <a:ahLst/>
              <a:cxnLst/>
              <a:rect l="l" t="t" r="r" b="b"/>
              <a:pathLst>
                <a:path w="7406640" h="182880">
                  <a:moveTo>
                    <a:pt x="0" y="0"/>
                  </a:moveTo>
                  <a:lnTo>
                    <a:pt x="7406640" y="0"/>
                  </a:lnTo>
                  <a:lnTo>
                    <a:pt x="7406640" y="182880"/>
                  </a:lnTo>
                  <a:lnTo>
                    <a:pt x="0" y="182880"/>
                  </a:lnTo>
                  <a:close/>
                </a:path>
              </a:pathLst>
            </a:custGeom>
            <a:solidFill>
              <a:srgbClr val="1CADE4"/>
            </a:solidFill>
          </p:spPr>
          <p:txBody>
            <a:bodyPr/>
            <a:lstStyle/>
            <a:p>
              <a:endParaRPr lang="en-IN"/>
            </a:p>
          </p:txBody>
        </p:sp>
      </p:grpSp>
      <p:grpSp>
        <p:nvGrpSpPr>
          <p:cNvPr id="8" name="Group 8"/>
          <p:cNvGrpSpPr/>
          <p:nvPr/>
        </p:nvGrpSpPr>
        <p:grpSpPr>
          <a:xfrm>
            <a:off x="15727505" y="9656865"/>
            <a:ext cx="1688707" cy="547689"/>
            <a:chOff x="0" y="0"/>
            <a:chExt cx="2251610" cy="730252"/>
          </a:xfrm>
        </p:grpSpPr>
        <p:sp>
          <p:nvSpPr>
            <p:cNvPr id="9" name="Freeform 9" descr="Logo  Description automatically generated"/>
            <p:cNvSpPr/>
            <p:nvPr/>
          </p:nvSpPr>
          <p:spPr>
            <a:xfrm>
              <a:off x="0" y="0"/>
              <a:ext cx="2251583" cy="730250"/>
            </a:xfrm>
            <a:custGeom>
              <a:avLst/>
              <a:gdLst/>
              <a:ahLst/>
              <a:cxnLst/>
              <a:rect l="l" t="t" r="r" b="b"/>
              <a:pathLst>
                <a:path w="2251583" h="730250">
                  <a:moveTo>
                    <a:pt x="0" y="0"/>
                  </a:moveTo>
                  <a:lnTo>
                    <a:pt x="2251583" y="0"/>
                  </a:lnTo>
                  <a:lnTo>
                    <a:pt x="2251583" y="730250"/>
                  </a:lnTo>
                  <a:lnTo>
                    <a:pt x="0" y="730250"/>
                  </a:lnTo>
                  <a:lnTo>
                    <a:pt x="0" y="0"/>
                  </a:lnTo>
                  <a:close/>
                </a:path>
              </a:pathLst>
            </a:custGeom>
            <a:blipFill>
              <a:blip r:embed="rId2"/>
              <a:stretch>
                <a:fillRect t="-141" r="-1" b="-141"/>
              </a:stretch>
            </a:blipFill>
          </p:spPr>
          <p:txBody>
            <a:bodyPr/>
            <a:lstStyle/>
            <a:p>
              <a:endParaRPr lang="en-IN"/>
            </a:p>
          </p:txBody>
        </p:sp>
      </p:grpSp>
      <p:grpSp>
        <p:nvGrpSpPr>
          <p:cNvPr id="10" name="Group 10"/>
          <p:cNvGrpSpPr/>
          <p:nvPr/>
        </p:nvGrpSpPr>
        <p:grpSpPr>
          <a:xfrm>
            <a:off x="775196" y="1545865"/>
            <a:ext cx="16544424" cy="1101014"/>
            <a:chOff x="0" y="0"/>
            <a:chExt cx="22059232" cy="1468018"/>
          </a:xfrm>
        </p:grpSpPr>
        <p:sp>
          <p:nvSpPr>
            <p:cNvPr id="11" name="Freeform 11"/>
            <p:cNvSpPr/>
            <p:nvPr/>
          </p:nvSpPr>
          <p:spPr>
            <a:xfrm>
              <a:off x="0" y="0"/>
              <a:ext cx="22059232" cy="1468018"/>
            </a:xfrm>
            <a:custGeom>
              <a:avLst/>
              <a:gdLst/>
              <a:ahLst/>
              <a:cxnLst/>
              <a:rect l="l" t="t" r="r" b="b"/>
              <a:pathLst>
                <a:path w="22059232" h="1468018">
                  <a:moveTo>
                    <a:pt x="0" y="0"/>
                  </a:moveTo>
                  <a:lnTo>
                    <a:pt x="22059232" y="0"/>
                  </a:lnTo>
                  <a:lnTo>
                    <a:pt x="22059232" y="1468018"/>
                  </a:lnTo>
                  <a:lnTo>
                    <a:pt x="0" y="1468018"/>
                  </a:lnTo>
                  <a:close/>
                </a:path>
              </a:pathLst>
            </a:custGeom>
            <a:solidFill>
              <a:srgbClr val="000000">
                <a:alpha val="0"/>
              </a:srgbClr>
            </a:solidFill>
          </p:spPr>
          <p:txBody>
            <a:bodyPr/>
            <a:lstStyle/>
            <a:p>
              <a:endParaRPr lang="en-IN"/>
            </a:p>
          </p:txBody>
        </p:sp>
        <p:sp>
          <p:nvSpPr>
            <p:cNvPr id="12" name="TextBox 12"/>
            <p:cNvSpPr txBox="1"/>
            <p:nvPr/>
          </p:nvSpPr>
          <p:spPr>
            <a:xfrm>
              <a:off x="0" y="-114300"/>
              <a:ext cx="22059232" cy="1582318"/>
            </a:xfrm>
            <a:prstGeom prst="rect">
              <a:avLst/>
            </a:prstGeom>
          </p:spPr>
          <p:txBody>
            <a:bodyPr lIns="0" tIns="0" rIns="0" bIns="0" rtlCol="0" anchor="b"/>
            <a:lstStyle/>
            <a:p>
              <a:pPr algn="l">
                <a:lnSpc>
                  <a:spcPts val="7128"/>
                </a:lnSpc>
              </a:pPr>
              <a:r>
                <a:rPr lang="en-US" sz="5940" b="1">
                  <a:solidFill>
                    <a:srgbClr val="1CADE4"/>
                  </a:solidFill>
                  <a:latin typeface="Arial Bold"/>
                  <a:ea typeface="Arial Bold"/>
                  <a:cs typeface="Arial Bold"/>
                  <a:sym typeface="Arial Bold"/>
                </a:rPr>
                <a:t>Outline</a:t>
              </a:r>
            </a:p>
          </p:txBody>
        </p:sp>
      </p:grpSp>
      <p:sp>
        <p:nvSpPr>
          <p:cNvPr id="13" name="TextBox 13"/>
          <p:cNvSpPr txBox="1"/>
          <p:nvPr/>
        </p:nvSpPr>
        <p:spPr>
          <a:xfrm>
            <a:off x="1274359" y="2452116"/>
            <a:ext cx="16345650" cy="7487412"/>
          </a:xfrm>
          <a:prstGeom prst="rect">
            <a:avLst/>
          </a:prstGeom>
        </p:spPr>
        <p:txBody>
          <a:bodyPr lIns="0" tIns="0" rIns="0" bIns="0" rtlCol="0" anchor="t">
            <a:spAutoFit/>
          </a:bodyPr>
          <a:lstStyle/>
          <a:p>
            <a:pPr algn="l">
              <a:lnSpc>
                <a:spcPts val="4883"/>
              </a:lnSpc>
            </a:pPr>
            <a:r>
              <a:rPr lang="en-US" sz="3699" b="1">
                <a:solidFill>
                  <a:srgbClr val="404040"/>
                </a:solidFill>
                <a:latin typeface="Arial Bold"/>
                <a:ea typeface="Arial Bold"/>
                <a:cs typeface="Arial Bold"/>
                <a:sym typeface="Arial Bold"/>
              </a:rPr>
              <a:t>  </a:t>
            </a:r>
          </a:p>
          <a:p>
            <a:pPr marL="669604" lvl="1" indent="-334802" algn="l">
              <a:lnSpc>
                <a:spcPts val="4883"/>
              </a:lnSpc>
              <a:buFont typeface="Arial"/>
              <a:buChar char="•"/>
            </a:pPr>
            <a:r>
              <a:rPr lang="en-US" sz="3699" b="1">
                <a:solidFill>
                  <a:srgbClr val="404040"/>
                </a:solidFill>
                <a:latin typeface="Arial Bold"/>
                <a:ea typeface="Arial Bold"/>
                <a:cs typeface="Arial Bold"/>
                <a:sym typeface="Arial Bold"/>
              </a:rPr>
              <a:t>Problem Statement </a:t>
            </a:r>
          </a:p>
          <a:p>
            <a:pPr marL="669604" lvl="1" indent="-334802" algn="l">
              <a:lnSpc>
                <a:spcPts val="4883"/>
              </a:lnSpc>
              <a:buFont typeface="Arial"/>
              <a:buChar char="•"/>
            </a:pPr>
            <a:r>
              <a:rPr lang="en-US" sz="3699" b="1">
                <a:solidFill>
                  <a:srgbClr val="404040"/>
                </a:solidFill>
                <a:latin typeface="Arial Bold"/>
                <a:ea typeface="Arial Bold"/>
                <a:cs typeface="Arial Bold"/>
                <a:sym typeface="Arial Bold"/>
              </a:rPr>
              <a:t>Technology used</a:t>
            </a:r>
          </a:p>
          <a:p>
            <a:pPr marL="669604" lvl="1" indent="-334802" algn="l">
              <a:lnSpc>
                <a:spcPts val="4883"/>
              </a:lnSpc>
              <a:buFont typeface="Arial"/>
              <a:buChar char="•"/>
            </a:pPr>
            <a:r>
              <a:rPr lang="en-US" sz="3699" b="1">
                <a:solidFill>
                  <a:srgbClr val="404040"/>
                </a:solidFill>
                <a:latin typeface="Arial Bold"/>
                <a:ea typeface="Arial Bold"/>
                <a:cs typeface="Arial Bold"/>
                <a:sym typeface="Arial Bold"/>
              </a:rPr>
              <a:t>Wow factor </a:t>
            </a:r>
          </a:p>
          <a:p>
            <a:pPr marL="669604" lvl="1" indent="-334802" algn="l">
              <a:lnSpc>
                <a:spcPts val="4883"/>
              </a:lnSpc>
              <a:buFont typeface="Arial"/>
              <a:buChar char="•"/>
            </a:pPr>
            <a:r>
              <a:rPr lang="en-US" sz="3699" b="1">
                <a:solidFill>
                  <a:srgbClr val="404040"/>
                </a:solidFill>
                <a:latin typeface="Arial Bold"/>
                <a:ea typeface="Arial Bold"/>
                <a:cs typeface="Arial Bold"/>
                <a:sym typeface="Arial Bold"/>
              </a:rPr>
              <a:t>End users</a:t>
            </a:r>
          </a:p>
          <a:p>
            <a:pPr marL="669604" lvl="1" indent="-334802" algn="l">
              <a:lnSpc>
                <a:spcPts val="4883"/>
              </a:lnSpc>
              <a:buFont typeface="Arial"/>
              <a:buChar char="•"/>
            </a:pPr>
            <a:r>
              <a:rPr lang="en-US" sz="3699" b="1">
                <a:solidFill>
                  <a:srgbClr val="404040"/>
                </a:solidFill>
                <a:latin typeface="Arial Bold"/>
                <a:ea typeface="Arial Bold"/>
                <a:cs typeface="Arial Bold"/>
                <a:sym typeface="Arial Bold"/>
              </a:rPr>
              <a:t>Result</a:t>
            </a:r>
          </a:p>
          <a:p>
            <a:pPr marL="669604" lvl="1" indent="-334802" algn="l">
              <a:lnSpc>
                <a:spcPts val="4883"/>
              </a:lnSpc>
              <a:buFont typeface="Arial"/>
              <a:buChar char="•"/>
            </a:pPr>
            <a:r>
              <a:rPr lang="en-US" sz="3699" b="1">
                <a:solidFill>
                  <a:srgbClr val="404040"/>
                </a:solidFill>
                <a:latin typeface="Arial Bold"/>
                <a:ea typeface="Arial Bold"/>
                <a:cs typeface="Arial Bold"/>
                <a:sym typeface="Arial Bold"/>
              </a:rPr>
              <a:t>Conclusion</a:t>
            </a:r>
          </a:p>
          <a:p>
            <a:pPr marL="669604" lvl="1" indent="-334802" algn="l">
              <a:lnSpc>
                <a:spcPts val="4883"/>
              </a:lnSpc>
              <a:buFont typeface="Arial"/>
              <a:buChar char="•"/>
            </a:pPr>
            <a:r>
              <a:rPr lang="en-US" sz="3699" b="1">
                <a:solidFill>
                  <a:srgbClr val="404040"/>
                </a:solidFill>
                <a:latin typeface="Arial Bold"/>
                <a:ea typeface="Arial Bold"/>
                <a:cs typeface="Arial Bold"/>
                <a:sym typeface="Arial Bold"/>
              </a:rPr>
              <a:t>Git-hub Link</a:t>
            </a:r>
          </a:p>
          <a:p>
            <a:pPr marL="669604" lvl="1" indent="-334802" algn="l">
              <a:lnSpc>
                <a:spcPts val="4883"/>
              </a:lnSpc>
              <a:buFont typeface="Arial"/>
              <a:buChar char="•"/>
            </a:pPr>
            <a:r>
              <a:rPr lang="en-US" sz="3699" b="1">
                <a:solidFill>
                  <a:srgbClr val="404040"/>
                </a:solidFill>
                <a:latin typeface="Arial Bold"/>
                <a:ea typeface="Arial Bold"/>
                <a:cs typeface="Arial Bold"/>
                <a:sym typeface="Arial Bold"/>
              </a:rPr>
              <a:t>Future scope</a:t>
            </a:r>
          </a:p>
          <a:p>
            <a:pPr marL="669604" lvl="1" indent="-334802" algn="l">
              <a:lnSpc>
                <a:spcPts val="4883"/>
              </a:lnSpc>
              <a:buFont typeface="Arial"/>
              <a:buChar char="•"/>
            </a:pPr>
            <a:r>
              <a:rPr lang="en-US" sz="3699" b="1">
                <a:solidFill>
                  <a:srgbClr val="404040"/>
                </a:solidFill>
                <a:latin typeface="Arial Bold"/>
                <a:ea typeface="Arial Bold"/>
                <a:cs typeface="Arial Bold"/>
                <a:sym typeface="Arial Bold"/>
              </a:rPr>
              <a:t>IBM Certifications</a:t>
            </a:r>
          </a:p>
          <a:p>
            <a:pPr marL="669604" lvl="1" indent="-334802" algn="l">
              <a:lnSpc>
                <a:spcPts val="4883"/>
              </a:lnSpc>
            </a:pPr>
            <a:endParaRPr lang="en-US" sz="3699" b="1">
              <a:solidFill>
                <a:srgbClr val="404040"/>
              </a:solidFill>
              <a:latin typeface="Arial Bold"/>
              <a:ea typeface="Arial Bold"/>
              <a:cs typeface="Arial Bold"/>
              <a:sym typeface="Arial Bold"/>
            </a:endParaRPr>
          </a:p>
          <a:p>
            <a:pPr marL="669604" lvl="1" indent="-334802" algn="l">
              <a:lnSpc>
                <a:spcPts val="4883"/>
              </a:lnSpc>
            </a:pPr>
            <a:endParaRPr lang="en-US" sz="3699" b="1">
              <a:solidFill>
                <a:srgbClr val="404040"/>
              </a:solidFill>
              <a:latin typeface="Arial Bold"/>
              <a:ea typeface="Arial Bold"/>
              <a:cs typeface="Arial Bold"/>
              <a:sym typeface="Arial Bo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69801" y="685800"/>
            <a:ext cx="5554980" cy="142496"/>
            <a:chOff x="0" y="0"/>
            <a:chExt cx="7406640" cy="189994"/>
          </a:xfrm>
        </p:grpSpPr>
        <p:sp>
          <p:nvSpPr>
            <p:cNvPr id="3" name="Freeform 3"/>
            <p:cNvSpPr/>
            <p:nvPr/>
          </p:nvSpPr>
          <p:spPr>
            <a:xfrm>
              <a:off x="0" y="0"/>
              <a:ext cx="7406640" cy="189992"/>
            </a:xfrm>
            <a:custGeom>
              <a:avLst/>
              <a:gdLst/>
              <a:ahLst/>
              <a:cxnLst/>
              <a:rect l="l" t="t" r="r" b="b"/>
              <a:pathLst>
                <a:path w="7406640" h="189992">
                  <a:moveTo>
                    <a:pt x="0" y="0"/>
                  </a:moveTo>
                  <a:lnTo>
                    <a:pt x="7406640" y="0"/>
                  </a:lnTo>
                  <a:lnTo>
                    <a:pt x="7406640" y="189992"/>
                  </a:lnTo>
                  <a:lnTo>
                    <a:pt x="0" y="189992"/>
                  </a:lnTo>
                  <a:close/>
                </a:path>
              </a:pathLst>
            </a:custGeom>
            <a:solidFill>
              <a:srgbClr val="465359"/>
            </a:solidFill>
          </p:spPr>
          <p:txBody>
            <a:bodyPr/>
            <a:lstStyle/>
            <a:p>
              <a:endParaRPr lang="en-IN"/>
            </a:p>
          </p:txBody>
        </p:sp>
      </p:grpSp>
      <p:grpSp>
        <p:nvGrpSpPr>
          <p:cNvPr id="4" name="Group 4"/>
          <p:cNvGrpSpPr/>
          <p:nvPr/>
        </p:nvGrpSpPr>
        <p:grpSpPr>
          <a:xfrm>
            <a:off x="12063220" y="680464"/>
            <a:ext cx="5554980" cy="147831"/>
            <a:chOff x="0" y="0"/>
            <a:chExt cx="7406640" cy="197108"/>
          </a:xfrm>
        </p:grpSpPr>
        <p:sp>
          <p:nvSpPr>
            <p:cNvPr id="5" name="Freeform 5"/>
            <p:cNvSpPr/>
            <p:nvPr/>
          </p:nvSpPr>
          <p:spPr>
            <a:xfrm>
              <a:off x="0" y="0"/>
              <a:ext cx="7406640" cy="197104"/>
            </a:xfrm>
            <a:custGeom>
              <a:avLst/>
              <a:gdLst/>
              <a:ahLst/>
              <a:cxnLst/>
              <a:rect l="l" t="t" r="r" b="b"/>
              <a:pathLst>
                <a:path w="7406640" h="197104">
                  <a:moveTo>
                    <a:pt x="0" y="0"/>
                  </a:moveTo>
                  <a:lnTo>
                    <a:pt x="7406640" y="0"/>
                  </a:lnTo>
                  <a:lnTo>
                    <a:pt x="7406640" y="197104"/>
                  </a:lnTo>
                  <a:lnTo>
                    <a:pt x="0" y="197104"/>
                  </a:lnTo>
                  <a:close/>
                </a:path>
              </a:pathLst>
            </a:custGeom>
            <a:solidFill>
              <a:srgbClr val="969FA7"/>
            </a:solidFill>
          </p:spPr>
          <p:txBody>
            <a:bodyPr/>
            <a:lstStyle/>
            <a:p>
              <a:endParaRPr lang="en-IN"/>
            </a:p>
          </p:txBody>
        </p:sp>
      </p:grpSp>
      <p:grpSp>
        <p:nvGrpSpPr>
          <p:cNvPr id="6" name="Group 6"/>
          <p:cNvGrpSpPr/>
          <p:nvPr/>
        </p:nvGrpSpPr>
        <p:grpSpPr>
          <a:xfrm>
            <a:off x="6362745" y="685800"/>
            <a:ext cx="5554980" cy="137160"/>
            <a:chOff x="0" y="0"/>
            <a:chExt cx="7406640" cy="182880"/>
          </a:xfrm>
        </p:grpSpPr>
        <p:sp>
          <p:nvSpPr>
            <p:cNvPr id="7" name="Freeform 7"/>
            <p:cNvSpPr/>
            <p:nvPr/>
          </p:nvSpPr>
          <p:spPr>
            <a:xfrm>
              <a:off x="0" y="0"/>
              <a:ext cx="7406640" cy="182880"/>
            </a:xfrm>
            <a:custGeom>
              <a:avLst/>
              <a:gdLst/>
              <a:ahLst/>
              <a:cxnLst/>
              <a:rect l="l" t="t" r="r" b="b"/>
              <a:pathLst>
                <a:path w="7406640" h="182880">
                  <a:moveTo>
                    <a:pt x="0" y="0"/>
                  </a:moveTo>
                  <a:lnTo>
                    <a:pt x="7406640" y="0"/>
                  </a:lnTo>
                  <a:lnTo>
                    <a:pt x="7406640" y="182880"/>
                  </a:lnTo>
                  <a:lnTo>
                    <a:pt x="0" y="182880"/>
                  </a:lnTo>
                  <a:close/>
                </a:path>
              </a:pathLst>
            </a:custGeom>
            <a:solidFill>
              <a:srgbClr val="1CADE4"/>
            </a:solidFill>
          </p:spPr>
          <p:txBody>
            <a:bodyPr/>
            <a:lstStyle/>
            <a:p>
              <a:endParaRPr lang="en-IN"/>
            </a:p>
          </p:txBody>
        </p:sp>
      </p:grpSp>
      <p:grpSp>
        <p:nvGrpSpPr>
          <p:cNvPr id="8" name="Group 8"/>
          <p:cNvGrpSpPr/>
          <p:nvPr/>
        </p:nvGrpSpPr>
        <p:grpSpPr>
          <a:xfrm>
            <a:off x="15727505" y="9656865"/>
            <a:ext cx="1688707" cy="547689"/>
            <a:chOff x="0" y="0"/>
            <a:chExt cx="2251610" cy="730252"/>
          </a:xfrm>
        </p:grpSpPr>
        <p:sp>
          <p:nvSpPr>
            <p:cNvPr id="9" name="Freeform 9" descr="Logo  Description automatically generated"/>
            <p:cNvSpPr/>
            <p:nvPr/>
          </p:nvSpPr>
          <p:spPr>
            <a:xfrm>
              <a:off x="0" y="0"/>
              <a:ext cx="2251583" cy="730250"/>
            </a:xfrm>
            <a:custGeom>
              <a:avLst/>
              <a:gdLst/>
              <a:ahLst/>
              <a:cxnLst/>
              <a:rect l="l" t="t" r="r" b="b"/>
              <a:pathLst>
                <a:path w="2251583" h="730250">
                  <a:moveTo>
                    <a:pt x="0" y="0"/>
                  </a:moveTo>
                  <a:lnTo>
                    <a:pt x="2251583" y="0"/>
                  </a:lnTo>
                  <a:lnTo>
                    <a:pt x="2251583" y="730250"/>
                  </a:lnTo>
                  <a:lnTo>
                    <a:pt x="0" y="730250"/>
                  </a:lnTo>
                  <a:lnTo>
                    <a:pt x="0" y="0"/>
                  </a:lnTo>
                  <a:close/>
                </a:path>
              </a:pathLst>
            </a:custGeom>
            <a:blipFill>
              <a:blip r:embed="rId2"/>
              <a:stretch>
                <a:fillRect t="-141" r="-1" b="-141"/>
              </a:stretch>
            </a:blipFill>
          </p:spPr>
          <p:txBody>
            <a:bodyPr/>
            <a:lstStyle/>
            <a:p>
              <a:endParaRPr lang="en-IN"/>
            </a:p>
          </p:txBody>
        </p:sp>
      </p:grpSp>
      <p:grpSp>
        <p:nvGrpSpPr>
          <p:cNvPr id="10" name="Group 10"/>
          <p:cNvGrpSpPr/>
          <p:nvPr/>
        </p:nvGrpSpPr>
        <p:grpSpPr>
          <a:xfrm>
            <a:off x="871788" y="1200485"/>
            <a:ext cx="16544424" cy="1101014"/>
            <a:chOff x="0" y="0"/>
            <a:chExt cx="22059232" cy="1468018"/>
          </a:xfrm>
        </p:grpSpPr>
        <p:sp>
          <p:nvSpPr>
            <p:cNvPr id="11" name="Freeform 11"/>
            <p:cNvSpPr/>
            <p:nvPr/>
          </p:nvSpPr>
          <p:spPr>
            <a:xfrm>
              <a:off x="0" y="0"/>
              <a:ext cx="22059232" cy="1468018"/>
            </a:xfrm>
            <a:custGeom>
              <a:avLst/>
              <a:gdLst/>
              <a:ahLst/>
              <a:cxnLst/>
              <a:rect l="l" t="t" r="r" b="b"/>
              <a:pathLst>
                <a:path w="22059232" h="1468018">
                  <a:moveTo>
                    <a:pt x="0" y="0"/>
                  </a:moveTo>
                  <a:lnTo>
                    <a:pt x="22059232" y="0"/>
                  </a:lnTo>
                  <a:lnTo>
                    <a:pt x="22059232" y="1468018"/>
                  </a:lnTo>
                  <a:lnTo>
                    <a:pt x="0" y="1468018"/>
                  </a:lnTo>
                  <a:close/>
                </a:path>
              </a:pathLst>
            </a:custGeom>
            <a:solidFill>
              <a:srgbClr val="000000">
                <a:alpha val="0"/>
              </a:srgbClr>
            </a:solidFill>
          </p:spPr>
          <p:txBody>
            <a:bodyPr/>
            <a:lstStyle/>
            <a:p>
              <a:endParaRPr lang="en-IN"/>
            </a:p>
          </p:txBody>
        </p:sp>
        <p:sp>
          <p:nvSpPr>
            <p:cNvPr id="12" name="TextBox 12"/>
            <p:cNvSpPr txBox="1"/>
            <p:nvPr/>
          </p:nvSpPr>
          <p:spPr>
            <a:xfrm>
              <a:off x="0" y="-114300"/>
              <a:ext cx="22059232" cy="1582318"/>
            </a:xfrm>
            <a:prstGeom prst="rect">
              <a:avLst/>
            </a:prstGeom>
          </p:spPr>
          <p:txBody>
            <a:bodyPr lIns="0" tIns="0" rIns="0" bIns="0" rtlCol="0" anchor="b"/>
            <a:lstStyle/>
            <a:p>
              <a:pPr algn="l">
                <a:lnSpc>
                  <a:spcPts val="7128"/>
                </a:lnSpc>
              </a:pPr>
              <a:r>
                <a:rPr lang="en-US" sz="5940" b="1">
                  <a:solidFill>
                    <a:srgbClr val="1CADE4"/>
                  </a:solidFill>
                  <a:latin typeface="Arial Bold"/>
                  <a:ea typeface="Arial Bold"/>
                  <a:cs typeface="Arial Bold"/>
                  <a:sym typeface="Arial Bold"/>
                </a:rPr>
                <a:t>IBM Certification</a:t>
              </a:r>
            </a:p>
          </p:txBody>
        </p:sp>
      </p:grpSp>
      <p:sp>
        <p:nvSpPr>
          <p:cNvPr id="13" name="Freeform 13"/>
          <p:cNvSpPr/>
          <p:nvPr/>
        </p:nvSpPr>
        <p:spPr>
          <a:xfrm>
            <a:off x="3382538" y="2444897"/>
            <a:ext cx="11515394" cy="7042003"/>
          </a:xfrm>
          <a:custGeom>
            <a:avLst/>
            <a:gdLst/>
            <a:ahLst/>
            <a:cxnLst/>
            <a:rect l="l" t="t" r="r" b="b"/>
            <a:pathLst>
              <a:path w="11515394" h="7042003">
                <a:moveTo>
                  <a:pt x="0" y="0"/>
                </a:moveTo>
                <a:lnTo>
                  <a:pt x="11515394" y="0"/>
                </a:lnTo>
                <a:lnTo>
                  <a:pt x="11515394" y="7042003"/>
                </a:lnTo>
                <a:lnTo>
                  <a:pt x="0" y="7042003"/>
                </a:lnTo>
                <a:lnTo>
                  <a:pt x="0" y="0"/>
                </a:lnTo>
                <a:close/>
              </a:path>
            </a:pathLst>
          </a:custGeom>
          <a:blipFill>
            <a:blip r:embed="rId3"/>
            <a:stretch>
              <a:fillRect t="-1793"/>
            </a:stretch>
          </a:blipFill>
        </p:spPr>
        <p:txBody>
          <a:bodyPr/>
          <a:lstStyle/>
          <a:p>
            <a:endParaRPr lang="en-IN"/>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69801" y="685800"/>
            <a:ext cx="5554980" cy="142496"/>
            <a:chOff x="0" y="0"/>
            <a:chExt cx="7406640" cy="189994"/>
          </a:xfrm>
        </p:grpSpPr>
        <p:sp>
          <p:nvSpPr>
            <p:cNvPr id="3" name="Freeform 3"/>
            <p:cNvSpPr/>
            <p:nvPr/>
          </p:nvSpPr>
          <p:spPr>
            <a:xfrm>
              <a:off x="0" y="0"/>
              <a:ext cx="7406640" cy="189992"/>
            </a:xfrm>
            <a:custGeom>
              <a:avLst/>
              <a:gdLst/>
              <a:ahLst/>
              <a:cxnLst/>
              <a:rect l="l" t="t" r="r" b="b"/>
              <a:pathLst>
                <a:path w="7406640" h="189992">
                  <a:moveTo>
                    <a:pt x="0" y="0"/>
                  </a:moveTo>
                  <a:lnTo>
                    <a:pt x="7406640" y="0"/>
                  </a:lnTo>
                  <a:lnTo>
                    <a:pt x="7406640" y="189992"/>
                  </a:lnTo>
                  <a:lnTo>
                    <a:pt x="0" y="189992"/>
                  </a:lnTo>
                  <a:close/>
                </a:path>
              </a:pathLst>
            </a:custGeom>
            <a:solidFill>
              <a:srgbClr val="465359"/>
            </a:solidFill>
          </p:spPr>
          <p:txBody>
            <a:bodyPr/>
            <a:lstStyle/>
            <a:p>
              <a:endParaRPr lang="en-IN"/>
            </a:p>
          </p:txBody>
        </p:sp>
      </p:grpSp>
      <p:grpSp>
        <p:nvGrpSpPr>
          <p:cNvPr id="4" name="Group 4"/>
          <p:cNvGrpSpPr/>
          <p:nvPr/>
        </p:nvGrpSpPr>
        <p:grpSpPr>
          <a:xfrm>
            <a:off x="12063220" y="680464"/>
            <a:ext cx="5554980" cy="147831"/>
            <a:chOff x="0" y="0"/>
            <a:chExt cx="7406640" cy="197108"/>
          </a:xfrm>
        </p:grpSpPr>
        <p:sp>
          <p:nvSpPr>
            <p:cNvPr id="5" name="Freeform 5"/>
            <p:cNvSpPr/>
            <p:nvPr/>
          </p:nvSpPr>
          <p:spPr>
            <a:xfrm>
              <a:off x="0" y="0"/>
              <a:ext cx="7406640" cy="197104"/>
            </a:xfrm>
            <a:custGeom>
              <a:avLst/>
              <a:gdLst/>
              <a:ahLst/>
              <a:cxnLst/>
              <a:rect l="l" t="t" r="r" b="b"/>
              <a:pathLst>
                <a:path w="7406640" h="197104">
                  <a:moveTo>
                    <a:pt x="0" y="0"/>
                  </a:moveTo>
                  <a:lnTo>
                    <a:pt x="7406640" y="0"/>
                  </a:lnTo>
                  <a:lnTo>
                    <a:pt x="7406640" y="197104"/>
                  </a:lnTo>
                  <a:lnTo>
                    <a:pt x="0" y="197104"/>
                  </a:lnTo>
                  <a:close/>
                </a:path>
              </a:pathLst>
            </a:custGeom>
            <a:solidFill>
              <a:srgbClr val="969FA7"/>
            </a:solidFill>
          </p:spPr>
          <p:txBody>
            <a:bodyPr/>
            <a:lstStyle/>
            <a:p>
              <a:endParaRPr lang="en-IN"/>
            </a:p>
          </p:txBody>
        </p:sp>
      </p:grpSp>
      <p:grpSp>
        <p:nvGrpSpPr>
          <p:cNvPr id="6" name="Group 6"/>
          <p:cNvGrpSpPr/>
          <p:nvPr/>
        </p:nvGrpSpPr>
        <p:grpSpPr>
          <a:xfrm>
            <a:off x="6362745" y="685800"/>
            <a:ext cx="5554980" cy="137160"/>
            <a:chOff x="0" y="0"/>
            <a:chExt cx="7406640" cy="182880"/>
          </a:xfrm>
        </p:grpSpPr>
        <p:sp>
          <p:nvSpPr>
            <p:cNvPr id="7" name="Freeform 7"/>
            <p:cNvSpPr/>
            <p:nvPr/>
          </p:nvSpPr>
          <p:spPr>
            <a:xfrm>
              <a:off x="0" y="0"/>
              <a:ext cx="7406640" cy="182880"/>
            </a:xfrm>
            <a:custGeom>
              <a:avLst/>
              <a:gdLst/>
              <a:ahLst/>
              <a:cxnLst/>
              <a:rect l="l" t="t" r="r" b="b"/>
              <a:pathLst>
                <a:path w="7406640" h="182880">
                  <a:moveTo>
                    <a:pt x="0" y="0"/>
                  </a:moveTo>
                  <a:lnTo>
                    <a:pt x="7406640" y="0"/>
                  </a:lnTo>
                  <a:lnTo>
                    <a:pt x="7406640" y="182880"/>
                  </a:lnTo>
                  <a:lnTo>
                    <a:pt x="0" y="182880"/>
                  </a:lnTo>
                  <a:close/>
                </a:path>
              </a:pathLst>
            </a:custGeom>
            <a:solidFill>
              <a:srgbClr val="1CADE4"/>
            </a:solidFill>
          </p:spPr>
          <p:txBody>
            <a:bodyPr/>
            <a:lstStyle/>
            <a:p>
              <a:endParaRPr lang="en-IN"/>
            </a:p>
          </p:txBody>
        </p:sp>
      </p:grpSp>
      <p:grpSp>
        <p:nvGrpSpPr>
          <p:cNvPr id="8" name="Group 8"/>
          <p:cNvGrpSpPr/>
          <p:nvPr/>
        </p:nvGrpSpPr>
        <p:grpSpPr>
          <a:xfrm>
            <a:off x="15727505" y="9656865"/>
            <a:ext cx="1688707" cy="547689"/>
            <a:chOff x="0" y="0"/>
            <a:chExt cx="2251610" cy="730252"/>
          </a:xfrm>
        </p:grpSpPr>
        <p:sp>
          <p:nvSpPr>
            <p:cNvPr id="9" name="Freeform 9" descr="Logo  Description automatically generated"/>
            <p:cNvSpPr/>
            <p:nvPr/>
          </p:nvSpPr>
          <p:spPr>
            <a:xfrm>
              <a:off x="0" y="0"/>
              <a:ext cx="2251583" cy="730250"/>
            </a:xfrm>
            <a:custGeom>
              <a:avLst/>
              <a:gdLst/>
              <a:ahLst/>
              <a:cxnLst/>
              <a:rect l="l" t="t" r="r" b="b"/>
              <a:pathLst>
                <a:path w="2251583" h="730250">
                  <a:moveTo>
                    <a:pt x="0" y="0"/>
                  </a:moveTo>
                  <a:lnTo>
                    <a:pt x="2251583" y="0"/>
                  </a:lnTo>
                  <a:lnTo>
                    <a:pt x="2251583" y="730250"/>
                  </a:lnTo>
                  <a:lnTo>
                    <a:pt x="0" y="730250"/>
                  </a:lnTo>
                  <a:lnTo>
                    <a:pt x="0" y="0"/>
                  </a:lnTo>
                  <a:close/>
                </a:path>
              </a:pathLst>
            </a:custGeom>
            <a:blipFill>
              <a:blip r:embed="rId2"/>
              <a:stretch>
                <a:fillRect t="-141" r="-1" b="-141"/>
              </a:stretch>
            </a:blipFill>
          </p:spPr>
          <p:txBody>
            <a:bodyPr/>
            <a:lstStyle/>
            <a:p>
              <a:endParaRPr lang="en-IN"/>
            </a:p>
          </p:txBody>
        </p:sp>
      </p:grpSp>
      <p:grpSp>
        <p:nvGrpSpPr>
          <p:cNvPr id="10" name="Group 10"/>
          <p:cNvGrpSpPr/>
          <p:nvPr/>
        </p:nvGrpSpPr>
        <p:grpSpPr>
          <a:xfrm>
            <a:off x="871788" y="1572675"/>
            <a:ext cx="16544424" cy="1101014"/>
            <a:chOff x="0" y="0"/>
            <a:chExt cx="22059232" cy="1468018"/>
          </a:xfrm>
        </p:grpSpPr>
        <p:sp>
          <p:nvSpPr>
            <p:cNvPr id="11" name="Freeform 11"/>
            <p:cNvSpPr/>
            <p:nvPr/>
          </p:nvSpPr>
          <p:spPr>
            <a:xfrm>
              <a:off x="0" y="0"/>
              <a:ext cx="22059232" cy="1468018"/>
            </a:xfrm>
            <a:custGeom>
              <a:avLst/>
              <a:gdLst/>
              <a:ahLst/>
              <a:cxnLst/>
              <a:rect l="l" t="t" r="r" b="b"/>
              <a:pathLst>
                <a:path w="22059232" h="1468018">
                  <a:moveTo>
                    <a:pt x="0" y="0"/>
                  </a:moveTo>
                  <a:lnTo>
                    <a:pt x="22059232" y="0"/>
                  </a:lnTo>
                  <a:lnTo>
                    <a:pt x="22059232" y="1468018"/>
                  </a:lnTo>
                  <a:lnTo>
                    <a:pt x="0" y="1468018"/>
                  </a:lnTo>
                  <a:close/>
                </a:path>
              </a:pathLst>
            </a:custGeom>
            <a:solidFill>
              <a:srgbClr val="000000">
                <a:alpha val="0"/>
              </a:srgbClr>
            </a:solidFill>
          </p:spPr>
          <p:txBody>
            <a:bodyPr/>
            <a:lstStyle/>
            <a:p>
              <a:endParaRPr lang="en-IN"/>
            </a:p>
          </p:txBody>
        </p:sp>
        <p:sp>
          <p:nvSpPr>
            <p:cNvPr id="12" name="TextBox 12"/>
            <p:cNvSpPr txBox="1"/>
            <p:nvPr/>
          </p:nvSpPr>
          <p:spPr>
            <a:xfrm>
              <a:off x="0" y="-114300"/>
              <a:ext cx="22059232" cy="1582318"/>
            </a:xfrm>
            <a:prstGeom prst="rect">
              <a:avLst/>
            </a:prstGeom>
          </p:spPr>
          <p:txBody>
            <a:bodyPr lIns="0" tIns="0" rIns="0" bIns="0" rtlCol="0" anchor="b"/>
            <a:lstStyle/>
            <a:p>
              <a:pPr algn="l">
                <a:lnSpc>
                  <a:spcPts val="7128"/>
                </a:lnSpc>
              </a:pPr>
              <a:r>
                <a:rPr lang="en-US" sz="5940" b="1">
                  <a:solidFill>
                    <a:srgbClr val="1CADE4"/>
                  </a:solidFill>
                  <a:latin typeface="Arial Bold"/>
                  <a:ea typeface="Arial Bold"/>
                  <a:cs typeface="Arial Bold"/>
                  <a:sym typeface="Arial Bold"/>
                </a:rPr>
                <a:t>GitHub Link</a:t>
              </a:r>
            </a:p>
          </p:txBody>
        </p: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69801" y="685800"/>
            <a:ext cx="5554980" cy="142496"/>
            <a:chOff x="0" y="0"/>
            <a:chExt cx="7406640" cy="189994"/>
          </a:xfrm>
        </p:grpSpPr>
        <p:sp>
          <p:nvSpPr>
            <p:cNvPr id="3" name="Freeform 3"/>
            <p:cNvSpPr/>
            <p:nvPr/>
          </p:nvSpPr>
          <p:spPr>
            <a:xfrm>
              <a:off x="0" y="0"/>
              <a:ext cx="7406640" cy="189992"/>
            </a:xfrm>
            <a:custGeom>
              <a:avLst/>
              <a:gdLst/>
              <a:ahLst/>
              <a:cxnLst/>
              <a:rect l="l" t="t" r="r" b="b"/>
              <a:pathLst>
                <a:path w="7406640" h="189992">
                  <a:moveTo>
                    <a:pt x="0" y="0"/>
                  </a:moveTo>
                  <a:lnTo>
                    <a:pt x="7406640" y="0"/>
                  </a:lnTo>
                  <a:lnTo>
                    <a:pt x="7406640" y="189992"/>
                  </a:lnTo>
                  <a:lnTo>
                    <a:pt x="0" y="189992"/>
                  </a:lnTo>
                  <a:close/>
                </a:path>
              </a:pathLst>
            </a:custGeom>
            <a:solidFill>
              <a:srgbClr val="465359"/>
            </a:solidFill>
          </p:spPr>
          <p:txBody>
            <a:bodyPr/>
            <a:lstStyle/>
            <a:p>
              <a:endParaRPr lang="en-IN"/>
            </a:p>
          </p:txBody>
        </p:sp>
      </p:grpSp>
      <p:grpSp>
        <p:nvGrpSpPr>
          <p:cNvPr id="4" name="Group 4"/>
          <p:cNvGrpSpPr/>
          <p:nvPr/>
        </p:nvGrpSpPr>
        <p:grpSpPr>
          <a:xfrm>
            <a:off x="12063220" y="680464"/>
            <a:ext cx="5554980" cy="147831"/>
            <a:chOff x="0" y="0"/>
            <a:chExt cx="7406640" cy="197108"/>
          </a:xfrm>
        </p:grpSpPr>
        <p:sp>
          <p:nvSpPr>
            <p:cNvPr id="5" name="Freeform 5"/>
            <p:cNvSpPr/>
            <p:nvPr/>
          </p:nvSpPr>
          <p:spPr>
            <a:xfrm>
              <a:off x="0" y="0"/>
              <a:ext cx="7406640" cy="197104"/>
            </a:xfrm>
            <a:custGeom>
              <a:avLst/>
              <a:gdLst/>
              <a:ahLst/>
              <a:cxnLst/>
              <a:rect l="l" t="t" r="r" b="b"/>
              <a:pathLst>
                <a:path w="7406640" h="197104">
                  <a:moveTo>
                    <a:pt x="0" y="0"/>
                  </a:moveTo>
                  <a:lnTo>
                    <a:pt x="7406640" y="0"/>
                  </a:lnTo>
                  <a:lnTo>
                    <a:pt x="7406640" y="197104"/>
                  </a:lnTo>
                  <a:lnTo>
                    <a:pt x="0" y="197104"/>
                  </a:lnTo>
                  <a:close/>
                </a:path>
              </a:pathLst>
            </a:custGeom>
            <a:solidFill>
              <a:srgbClr val="969FA7"/>
            </a:solidFill>
          </p:spPr>
          <p:txBody>
            <a:bodyPr/>
            <a:lstStyle/>
            <a:p>
              <a:endParaRPr lang="en-IN"/>
            </a:p>
          </p:txBody>
        </p:sp>
      </p:grpSp>
      <p:grpSp>
        <p:nvGrpSpPr>
          <p:cNvPr id="6" name="Group 6"/>
          <p:cNvGrpSpPr/>
          <p:nvPr/>
        </p:nvGrpSpPr>
        <p:grpSpPr>
          <a:xfrm>
            <a:off x="6362745" y="685800"/>
            <a:ext cx="5554980" cy="137160"/>
            <a:chOff x="0" y="0"/>
            <a:chExt cx="7406640" cy="182880"/>
          </a:xfrm>
        </p:grpSpPr>
        <p:sp>
          <p:nvSpPr>
            <p:cNvPr id="7" name="Freeform 7"/>
            <p:cNvSpPr/>
            <p:nvPr/>
          </p:nvSpPr>
          <p:spPr>
            <a:xfrm>
              <a:off x="0" y="0"/>
              <a:ext cx="7406640" cy="182880"/>
            </a:xfrm>
            <a:custGeom>
              <a:avLst/>
              <a:gdLst/>
              <a:ahLst/>
              <a:cxnLst/>
              <a:rect l="l" t="t" r="r" b="b"/>
              <a:pathLst>
                <a:path w="7406640" h="182880">
                  <a:moveTo>
                    <a:pt x="0" y="0"/>
                  </a:moveTo>
                  <a:lnTo>
                    <a:pt x="7406640" y="0"/>
                  </a:lnTo>
                  <a:lnTo>
                    <a:pt x="7406640" y="182880"/>
                  </a:lnTo>
                  <a:lnTo>
                    <a:pt x="0" y="182880"/>
                  </a:lnTo>
                  <a:close/>
                </a:path>
              </a:pathLst>
            </a:custGeom>
            <a:solidFill>
              <a:srgbClr val="1CADE4"/>
            </a:solidFill>
          </p:spPr>
          <p:txBody>
            <a:bodyPr/>
            <a:lstStyle/>
            <a:p>
              <a:endParaRPr lang="en-IN"/>
            </a:p>
          </p:txBody>
        </p:sp>
      </p:grpSp>
      <p:grpSp>
        <p:nvGrpSpPr>
          <p:cNvPr id="8" name="Group 8"/>
          <p:cNvGrpSpPr/>
          <p:nvPr/>
        </p:nvGrpSpPr>
        <p:grpSpPr>
          <a:xfrm>
            <a:off x="15727505" y="9656865"/>
            <a:ext cx="1688707" cy="547689"/>
            <a:chOff x="0" y="0"/>
            <a:chExt cx="2251610" cy="730252"/>
          </a:xfrm>
        </p:grpSpPr>
        <p:sp>
          <p:nvSpPr>
            <p:cNvPr id="9" name="Freeform 9" descr="Logo  Description automatically generated"/>
            <p:cNvSpPr/>
            <p:nvPr/>
          </p:nvSpPr>
          <p:spPr>
            <a:xfrm>
              <a:off x="0" y="0"/>
              <a:ext cx="2251583" cy="730250"/>
            </a:xfrm>
            <a:custGeom>
              <a:avLst/>
              <a:gdLst/>
              <a:ahLst/>
              <a:cxnLst/>
              <a:rect l="l" t="t" r="r" b="b"/>
              <a:pathLst>
                <a:path w="2251583" h="730250">
                  <a:moveTo>
                    <a:pt x="0" y="0"/>
                  </a:moveTo>
                  <a:lnTo>
                    <a:pt x="2251583" y="0"/>
                  </a:lnTo>
                  <a:lnTo>
                    <a:pt x="2251583" y="730250"/>
                  </a:lnTo>
                  <a:lnTo>
                    <a:pt x="0" y="730250"/>
                  </a:lnTo>
                  <a:lnTo>
                    <a:pt x="0" y="0"/>
                  </a:lnTo>
                  <a:close/>
                </a:path>
              </a:pathLst>
            </a:custGeom>
            <a:blipFill>
              <a:blip r:embed="rId2"/>
              <a:stretch>
                <a:fillRect t="-141" r="-1" b="-141"/>
              </a:stretch>
            </a:blipFill>
          </p:spPr>
          <p:txBody>
            <a:bodyPr/>
            <a:lstStyle/>
            <a:p>
              <a:endParaRPr lang="en-IN"/>
            </a:p>
          </p:txBody>
        </p:sp>
      </p:grpSp>
      <p:grpSp>
        <p:nvGrpSpPr>
          <p:cNvPr id="10" name="Group 10"/>
          <p:cNvGrpSpPr/>
          <p:nvPr/>
        </p:nvGrpSpPr>
        <p:grpSpPr>
          <a:xfrm>
            <a:off x="2169942" y="4569651"/>
            <a:ext cx="13948116" cy="1147697"/>
            <a:chOff x="0" y="0"/>
            <a:chExt cx="18597488" cy="1530263"/>
          </a:xfrm>
        </p:grpSpPr>
        <p:sp>
          <p:nvSpPr>
            <p:cNvPr id="11" name="Freeform 11"/>
            <p:cNvSpPr/>
            <p:nvPr/>
          </p:nvSpPr>
          <p:spPr>
            <a:xfrm>
              <a:off x="0" y="0"/>
              <a:ext cx="18597488" cy="1530263"/>
            </a:xfrm>
            <a:custGeom>
              <a:avLst/>
              <a:gdLst/>
              <a:ahLst/>
              <a:cxnLst/>
              <a:rect l="l" t="t" r="r" b="b"/>
              <a:pathLst>
                <a:path w="18597488" h="1530263">
                  <a:moveTo>
                    <a:pt x="0" y="0"/>
                  </a:moveTo>
                  <a:lnTo>
                    <a:pt x="18597488" y="0"/>
                  </a:lnTo>
                  <a:lnTo>
                    <a:pt x="18597488" y="1530263"/>
                  </a:lnTo>
                  <a:lnTo>
                    <a:pt x="0" y="1530263"/>
                  </a:lnTo>
                  <a:close/>
                </a:path>
              </a:pathLst>
            </a:custGeom>
            <a:solidFill>
              <a:srgbClr val="000000">
                <a:alpha val="0"/>
              </a:srgbClr>
            </a:solidFill>
          </p:spPr>
          <p:txBody>
            <a:bodyPr/>
            <a:lstStyle/>
            <a:p>
              <a:endParaRPr lang="en-IN"/>
            </a:p>
          </p:txBody>
        </p:sp>
        <p:sp>
          <p:nvSpPr>
            <p:cNvPr id="12" name="TextBox 12"/>
            <p:cNvSpPr txBox="1"/>
            <p:nvPr/>
          </p:nvSpPr>
          <p:spPr>
            <a:xfrm>
              <a:off x="0" y="-123825"/>
              <a:ext cx="18597488" cy="1654088"/>
            </a:xfrm>
            <a:prstGeom prst="rect">
              <a:avLst/>
            </a:prstGeom>
          </p:spPr>
          <p:txBody>
            <a:bodyPr lIns="0" tIns="0" rIns="0" bIns="0" rtlCol="0" anchor="b"/>
            <a:lstStyle/>
            <a:p>
              <a:pPr algn="ctr">
                <a:lnSpc>
                  <a:spcPts val="7439"/>
                </a:lnSpc>
              </a:pPr>
              <a:r>
                <a:rPr lang="en-US" sz="6199" b="1">
                  <a:solidFill>
                    <a:srgbClr val="002060"/>
                  </a:solidFill>
                  <a:latin typeface="Arial Bold"/>
                  <a:ea typeface="Arial Bold"/>
                  <a:cs typeface="Arial Bold"/>
                  <a:sym typeface="Arial Bold"/>
                </a:rPr>
                <a:t>THANK YOU</a:t>
              </a: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69801" y="685800"/>
            <a:ext cx="5554980" cy="142496"/>
            <a:chOff x="0" y="0"/>
            <a:chExt cx="7406640" cy="189994"/>
          </a:xfrm>
        </p:grpSpPr>
        <p:sp>
          <p:nvSpPr>
            <p:cNvPr id="3" name="Freeform 3"/>
            <p:cNvSpPr/>
            <p:nvPr/>
          </p:nvSpPr>
          <p:spPr>
            <a:xfrm>
              <a:off x="0" y="0"/>
              <a:ext cx="7406640" cy="189992"/>
            </a:xfrm>
            <a:custGeom>
              <a:avLst/>
              <a:gdLst/>
              <a:ahLst/>
              <a:cxnLst/>
              <a:rect l="l" t="t" r="r" b="b"/>
              <a:pathLst>
                <a:path w="7406640" h="189992">
                  <a:moveTo>
                    <a:pt x="0" y="0"/>
                  </a:moveTo>
                  <a:lnTo>
                    <a:pt x="7406640" y="0"/>
                  </a:lnTo>
                  <a:lnTo>
                    <a:pt x="7406640" y="189992"/>
                  </a:lnTo>
                  <a:lnTo>
                    <a:pt x="0" y="189992"/>
                  </a:lnTo>
                  <a:close/>
                </a:path>
              </a:pathLst>
            </a:custGeom>
            <a:solidFill>
              <a:srgbClr val="465359"/>
            </a:solidFill>
          </p:spPr>
          <p:txBody>
            <a:bodyPr/>
            <a:lstStyle/>
            <a:p>
              <a:endParaRPr lang="en-IN"/>
            </a:p>
          </p:txBody>
        </p:sp>
      </p:grpSp>
      <p:grpSp>
        <p:nvGrpSpPr>
          <p:cNvPr id="4" name="Group 4"/>
          <p:cNvGrpSpPr/>
          <p:nvPr/>
        </p:nvGrpSpPr>
        <p:grpSpPr>
          <a:xfrm>
            <a:off x="12063220" y="680464"/>
            <a:ext cx="5554980" cy="147831"/>
            <a:chOff x="0" y="0"/>
            <a:chExt cx="7406640" cy="197108"/>
          </a:xfrm>
        </p:grpSpPr>
        <p:sp>
          <p:nvSpPr>
            <p:cNvPr id="5" name="Freeform 5"/>
            <p:cNvSpPr/>
            <p:nvPr/>
          </p:nvSpPr>
          <p:spPr>
            <a:xfrm>
              <a:off x="0" y="0"/>
              <a:ext cx="7406640" cy="197104"/>
            </a:xfrm>
            <a:custGeom>
              <a:avLst/>
              <a:gdLst/>
              <a:ahLst/>
              <a:cxnLst/>
              <a:rect l="l" t="t" r="r" b="b"/>
              <a:pathLst>
                <a:path w="7406640" h="197104">
                  <a:moveTo>
                    <a:pt x="0" y="0"/>
                  </a:moveTo>
                  <a:lnTo>
                    <a:pt x="7406640" y="0"/>
                  </a:lnTo>
                  <a:lnTo>
                    <a:pt x="7406640" y="197104"/>
                  </a:lnTo>
                  <a:lnTo>
                    <a:pt x="0" y="197104"/>
                  </a:lnTo>
                  <a:close/>
                </a:path>
              </a:pathLst>
            </a:custGeom>
            <a:solidFill>
              <a:srgbClr val="969FA7"/>
            </a:solidFill>
          </p:spPr>
          <p:txBody>
            <a:bodyPr/>
            <a:lstStyle/>
            <a:p>
              <a:endParaRPr lang="en-IN"/>
            </a:p>
          </p:txBody>
        </p:sp>
      </p:grpSp>
      <p:grpSp>
        <p:nvGrpSpPr>
          <p:cNvPr id="6" name="Group 6"/>
          <p:cNvGrpSpPr/>
          <p:nvPr/>
        </p:nvGrpSpPr>
        <p:grpSpPr>
          <a:xfrm>
            <a:off x="6362745" y="685800"/>
            <a:ext cx="5554980" cy="137160"/>
            <a:chOff x="0" y="0"/>
            <a:chExt cx="7406640" cy="182880"/>
          </a:xfrm>
        </p:grpSpPr>
        <p:sp>
          <p:nvSpPr>
            <p:cNvPr id="7" name="Freeform 7"/>
            <p:cNvSpPr/>
            <p:nvPr/>
          </p:nvSpPr>
          <p:spPr>
            <a:xfrm>
              <a:off x="0" y="0"/>
              <a:ext cx="7406640" cy="182880"/>
            </a:xfrm>
            <a:custGeom>
              <a:avLst/>
              <a:gdLst/>
              <a:ahLst/>
              <a:cxnLst/>
              <a:rect l="l" t="t" r="r" b="b"/>
              <a:pathLst>
                <a:path w="7406640" h="182880">
                  <a:moveTo>
                    <a:pt x="0" y="0"/>
                  </a:moveTo>
                  <a:lnTo>
                    <a:pt x="7406640" y="0"/>
                  </a:lnTo>
                  <a:lnTo>
                    <a:pt x="7406640" y="182880"/>
                  </a:lnTo>
                  <a:lnTo>
                    <a:pt x="0" y="182880"/>
                  </a:lnTo>
                  <a:close/>
                </a:path>
              </a:pathLst>
            </a:custGeom>
            <a:solidFill>
              <a:srgbClr val="1CADE4"/>
            </a:solidFill>
          </p:spPr>
          <p:txBody>
            <a:bodyPr/>
            <a:lstStyle/>
            <a:p>
              <a:endParaRPr lang="en-IN"/>
            </a:p>
          </p:txBody>
        </p:sp>
      </p:grpSp>
      <p:grpSp>
        <p:nvGrpSpPr>
          <p:cNvPr id="8" name="Group 8"/>
          <p:cNvGrpSpPr/>
          <p:nvPr/>
        </p:nvGrpSpPr>
        <p:grpSpPr>
          <a:xfrm>
            <a:off x="15727505" y="9656865"/>
            <a:ext cx="1688707" cy="547689"/>
            <a:chOff x="0" y="0"/>
            <a:chExt cx="2251610" cy="730252"/>
          </a:xfrm>
        </p:grpSpPr>
        <p:sp>
          <p:nvSpPr>
            <p:cNvPr id="9" name="Freeform 9" descr="Logo  Description automatically generated"/>
            <p:cNvSpPr/>
            <p:nvPr/>
          </p:nvSpPr>
          <p:spPr>
            <a:xfrm>
              <a:off x="0" y="0"/>
              <a:ext cx="2251583" cy="730250"/>
            </a:xfrm>
            <a:custGeom>
              <a:avLst/>
              <a:gdLst/>
              <a:ahLst/>
              <a:cxnLst/>
              <a:rect l="l" t="t" r="r" b="b"/>
              <a:pathLst>
                <a:path w="2251583" h="730250">
                  <a:moveTo>
                    <a:pt x="0" y="0"/>
                  </a:moveTo>
                  <a:lnTo>
                    <a:pt x="2251583" y="0"/>
                  </a:lnTo>
                  <a:lnTo>
                    <a:pt x="2251583" y="730250"/>
                  </a:lnTo>
                  <a:lnTo>
                    <a:pt x="0" y="730250"/>
                  </a:lnTo>
                  <a:lnTo>
                    <a:pt x="0" y="0"/>
                  </a:lnTo>
                  <a:close/>
                </a:path>
              </a:pathLst>
            </a:custGeom>
            <a:blipFill>
              <a:blip r:embed="rId2"/>
              <a:stretch>
                <a:fillRect t="-141" r="-1" b="-141"/>
              </a:stretch>
            </a:blipFill>
          </p:spPr>
          <p:txBody>
            <a:bodyPr/>
            <a:lstStyle/>
            <a:p>
              <a:endParaRPr lang="en-IN"/>
            </a:p>
          </p:txBody>
        </p:sp>
      </p:grpSp>
      <p:grpSp>
        <p:nvGrpSpPr>
          <p:cNvPr id="10" name="Group 10"/>
          <p:cNvGrpSpPr/>
          <p:nvPr/>
        </p:nvGrpSpPr>
        <p:grpSpPr>
          <a:xfrm>
            <a:off x="775196" y="1164865"/>
            <a:ext cx="16544424" cy="1101014"/>
            <a:chOff x="0" y="0"/>
            <a:chExt cx="22059232" cy="1468018"/>
          </a:xfrm>
        </p:grpSpPr>
        <p:sp>
          <p:nvSpPr>
            <p:cNvPr id="11" name="Freeform 11"/>
            <p:cNvSpPr/>
            <p:nvPr/>
          </p:nvSpPr>
          <p:spPr>
            <a:xfrm>
              <a:off x="0" y="0"/>
              <a:ext cx="22059232" cy="1468018"/>
            </a:xfrm>
            <a:custGeom>
              <a:avLst/>
              <a:gdLst/>
              <a:ahLst/>
              <a:cxnLst/>
              <a:rect l="l" t="t" r="r" b="b"/>
              <a:pathLst>
                <a:path w="22059232" h="1468018">
                  <a:moveTo>
                    <a:pt x="0" y="0"/>
                  </a:moveTo>
                  <a:lnTo>
                    <a:pt x="22059232" y="0"/>
                  </a:lnTo>
                  <a:lnTo>
                    <a:pt x="22059232" y="1468018"/>
                  </a:lnTo>
                  <a:lnTo>
                    <a:pt x="0" y="1468018"/>
                  </a:lnTo>
                  <a:close/>
                </a:path>
              </a:pathLst>
            </a:custGeom>
            <a:solidFill>
              <a:srgbClr val="000000">
                <a:alpha val="0"/>
              </a:srgbClr>
            </a:solidFill>
          </p:spPr>
          <p:txBody>
            <a:bodyPr/>
            <a:lstStyle/>
            <a:p>
              <a:endParaRPr lang="en-IN"/>
            </a:p>
          </p:txBody>
        </p:sp>
        <p:sp>
          <p:nvSpPr>
            <p:cNvPr id="12" name="TextBox 12"/>
            <p:cNvSpPr txBox="1"/>
            <p:nvPr/>
          </p:nvSpPr>
          <p:spPr>
            <a:xfrm>
              <a:off x="0" y="-114300"/>
              <a:ext cx="22059232" cy="1582318"/>
            </a:xfrm>
            <a:prstGeom prst="rect">
              <a:avLst/>
            </a:prstGeom>
          </p:spPr>
          <p:txBody>
            <a:bodyPr lIns="0" tIns="0" rIns="0" bIns="0" rtlCol="0" anchor="b"/>
            <a:lstStyle/>
            <a:p>
              <a:pPr algn="l">
                <a:lnSpc>
                  <a:spcPts val="7128"/>
                </a:lnSpc>
              </a:pPr>
              <a:r>
                <a:rPr lang="en-US" sz="5940" b="1">
                  <a:solidFill>
                    <a:srgbClr val="1CADE4"/>
                  </a:solidFill>
                  <a:latin typeface="Arial Bold"/>
                  <a:ea typeface="Arial Bold"/>
                  <a:cs typeface="Arial Bold"/>
                  <a:sym typeface="Arial Bold"/>
                </a:rPr>
                <a:t>Problem Statement</a:t>
              </a:r>
            </a:p>
          </p:txBody>
        </p:sp>
      </p:grpSp>
      <p:grpSp>
        <p:nvGrpSpPr>
          <p:cNvPr id="13" name="Group 13"/>
          <p:cNvGrpSpPr/>
          <p:nvPr/>
        </p:nvGrpSpPr>
        <p:grpSpPr>
          <a:xfrm>
            <a:off x="775196" y="2265879"/>
            <a:ext cx="16544422" cy="7904720"/>
            <a:chOff x="0" y="0"/>
            <a:chExt cx="22059230" cy="10539627"/>
          </a:xfrm>
        </p:grpSpPr>
        <p:sp>
          <p:nvSpPr>
            <p:cNvPr id="14" name="Freeform 14"/>
            <p:cNvSpPr/>
            <p:nvPr/>
          </p:nvSpPr>
          <p:spPr>
            <a:xfrm>
              <a:off x="0" y="0"/>
              <a:ext cx="22059230" cy="10539627"/>
            </a:xfrm>
            <a:custGeom>
              <a:avLst/>
              <a:gdLst/>
              <a:ahLst/>
              <a:cxnLst/>
              <a:rect l="l" t="t" r="r" b="b"/>
              <a:pathLst>
                <a:path w="22059230" h="10539627">
                  <a:moveTo>
                    <a:pt x="0" y="0"/>
                  </a:moveTo>
                  <a:lnTo>
                    <a:pt x="22059230" y="0"/>
                  </a:lnTo>
                  <a:lnTo>
                    <a:pt x="22059230" y="10539627"/>
                  </a:lnTo>
                  <a:lnTo>
                    <a:pt x="0" y="10539627"/>
                  </a:lnTo>
                  <a:close/>
                </a:path>
              </a:pathLst>
            </a:custGeom>
            <a:solidFill>
              <a:srgbClr val="000000">
                <a:alpha val="0"/>
              </a:srgbClr>
            </a:solidFill>
          </p:spPr>
          <p:txBody>
            <a:bodyPr/>
            <a:lstStyle/>
            <a:p>
              <a:endParaRPr lang="en-IN"/>
            </a:p>
          </p:txBody>
        </p:sp>
        <p:sp>
          <p:nvSpPr>
            <p:cNvPr id="15" name="TextBox 15"/>
            <p:cNvSpPr txBox="1"/>
            <p:nvPr/>
          </p:nvSpPr>
          <p:spPr>
            <a:xfrm>
              <a:off x="0" y="-123825"/>
              <a:ext cx="22059230" cy="10663452"/>
            </a:xfrm>
            <a:prstGeom prst="rect">
              <a:avLst/>
            </a:prstGeom>
          </p:spPr>
          <p:txBody>
            <a:bodyPr lIns="0" tIns="0" rIns="0" bIns="0" rtlCol="0" anchor="ctr"/>
            <a:lstStyle/>
            <a:p>
              <a:pPr algn="l">
                <a:lnSpc>
                  <a:spcPts val="5128"/>
                </a:lnSpc>
              </a:pPr>
              <a:r>
                <a:rPr lang="en-US" sz="3884" dirty="0">
                  <a:solidFill>
                    <a:srgbClr val="404040"/>
                  </a:solidFill>
                  <a:latin typeface="Calibri (MS)"/>
                  <a:ea typeface="Calibri (MS)"/>
                  <a:cs typeface="Calibri (MS)"/>
                  <a:sym typeface="Calibri (MS)"/>
                </a:rPr>
                <a:t>A large segment of the population lacks digital financial literacy, leading to:</a:t>
              </a:r>
            </a:p>
            <a:p>
              <a:pPr marL="838771" lvl="1" indent="-419386" algn="l">
                <a:lnSpc>
                  <a:spcPts val="5128"/>
                </a:lnSpc>
                <a:buFont typeface="Arial"/>
                <a:buChar char="•"/>
              </a:pPr>
              <a:r>
                <a:rPr lang="en-US" sz="3884" dirty="0">
                  <a:solidFill>
                    <a:srgbClr val="404040"/>
                  </a:solidFill>
                  <a:latin typeface="Calibri (MS)"/>
                  <a:ea typeface="Calibri (MS)"/>
                  <a:cs typeface="Calibri (MS)"/>
                  <a:sym typeface="Calibri (MS)"/>
                </a:rPr>
                <a:t>Misuse of UPI, net banking and mobile wallets.</a:t>
              </a:r>
            </a:p>
            <a:p>
              <a:pPr marL="838771" lvl="1" indent="-419386" algn="l">
                <a:lnSpc>
                  <a:spcPts val="5128"/>
                </a:lnSpc>
                <a:buFont typeface="Arial"/>
                <a:buChar char="•"/>
              </a:pPr>
              <a:r>
                <a:rPr lang="en-US" sz="3884" dirty="0">
                  <a:solidFill>
                    <a:srgbClr val="404040"/>
                  </a:solidFill>
                  <a:latin typeface="Calibri (MS)"/>
                  <a:ea typeface="Calibri (MS)"/>
                  <a:cs typeface="Calibri (MS)"/>
                  <a:sym typeface="Calibri (MS)"/>
                </a:rPr>
                <a:t>Exposure to online scams (phishing, OTP fraud)</a:t>
              </a:r>
            </a:p>
            <a:p>
              <a:pPr marL="838771" lvl="1" indent="-419386" algn="l">
                <a:lnSpc>
                  <a:spcPts val="5128"/>
                </a:lnSpc>
                <a:buFont typeface="Arial"/>
                <a:buChar char="•"/>
              </a:pPr>
              <a:r>
                <a:rPr lang="en-US" sz="3884" dirty="0">
                  <a:solidFill>
                    <a:srgbClr val="404040"/>
                  </a:solidFill>
                  <a:latin typeface="Calibri (MS)"/>
                  <a:ea typeface="Calibri (MS)"/>
                  <a:cs typeface="Calibri (MS)"/>
                  <a:sym typeface="Calibri (MS)"/>
                </a:rPr>
                <a:t>Poor understanding of loans, interest rates, budgeting etc.</a:t>
              </a:r>
            </a:p>
            <a:p>
              <a:pPr marL="838771" lvl="1" indent="-419386" algn="l">
                <a:lnSpc>
                  <a:spcPts val="5128"/>
                </a:lnSpc>
                <a:buFont typeface="Arial"/>
                <a:buChar char="•"/>
              </a:pPr>
              <a:r>
                <a:rPr lang="en-US" sz="3884" dirty="0">
                  <a:solidFill>
                    <a:srgbClr val="404040"/>
                  </a:solidFill>
                  <a:latin typeface="Calibri (MS)"/>
                  <a:ea typeface="Calibri (MS)"/>
                  <a:cs typeface="Calibri (MS)"/>
                  <a:sym typeface="Calibri (MS)"/>
                </a:rPr>
                <a:t>Language barriers due to limited regional content.</a:t>
              </a:r>
            </a:p>
            <a:p>
              <a:pPr algn="l">
                <a:lnSpc>
                  <a:spcPts val="5128"/>
                </a:lnSpc>
              </a:pPr>
              <a:r>
                <a:rPr lang="en-US" sz="3884" b="1" dirty="0">
                  <a:solidFill>
                    <a:srgbClr val="404040"/>
                  </a:solidFill>
                  <a:latin typeface="Calibri (MS) Bold"/>
                  <a:ea typeface="Calibri (MS) Bold"/>
                  <a:cs typeface="Calibri (MS) Bold"/>
                  <a:sym typeface="Calibri (MS) Bold"/>
                </a:rPr>
                <a:t>Proposed Solution:</a:t>
              </a:r>
            </a:p>
            <a:p>
              <a:pPr algn="l">
                <a:lnSpc>
                  <a:spcPts val="5128"/>
                </a:lnSpc>
              </a:pPr>
              <a:r>
                <a:rPr lang="en-US" sz="3884" dirty="0">
                  <a:solidFill>
                    <a:srgbClr val="404040"/>
                  </a:solidFill>
                  <a:latin typeface="Calibri (MS)"/>
                  <a:ea typeface="Calibri (MS)"/>
                  <a:cs typeface="Calibri (MS)"/>
                  <a:sym typeface="Calibri (MS)"/>
                </a:rPr>
                <a:t>Build an AI-powered agent using RAG on IBM Cloud Lite that:</a:t>
              </a:r>
            </a:p>
            <a:p>
              <a:pPr marL="838771" lvl="1" indent="-419386" algn="l">
                <a:lnSpc>
                  <a:spcPts val="5128"/>
                </a:lnSpc>
                <a:buFont typeface="Arial"/>
                <a:buChar char="•"/>
              </a:pPr>
              <a:r>
                <a:rPr lang="en-US" sz="3884" dirty="0">
                  <a:solidFill>
                    <a:srgbClr val="404040"/>
                  </a:solidFill>
                  <a:latin typeface="Calibri (MS)"/>
                  <a:ea typeface="Calibri (MS)"/>
                  <a:cs typeface="Calibri (MS)"/>
                  <a:sym typeface="Calibri (MS)"/>
                </a:rPr>
                <a:t>Answers financial queries with verified data</a:t>
              </a:r>
            </a:p>
            <a:p>
              <a:pPr marL="838771" lvl="1" indent="-419386" algn="l">
                <a:lnSpc>
                  <a:spcPts val="5128"/>
                </a:lnSpc>
                <a:buFont typeface="Arial"/>
                <a:buChar char="•"/>
              </a:pPr>
              <a:r>
                <a:rPr lang="en-US" sz="3884" dirty="0">
                  <a:solidFill>
                    <a:srgbClr val="404040"/>
                  </a:solidFill>
                  <a:latin typeface="Calibri (MS)"/>
                  <a:ea typeface="Calibri (MS)"/>
                  <a:cs typeface="Calibri (MS)"/>
                  <a:sym typeface="Calibri (MS)"/>
                </a:rPr>
                <a:t>Supports multiple regional languages</a:t>
              </a:r>
            </a:p>
            <a:p>
              <a:pPr marL="838771" lvl="1" indent="-419386" algn="l">
                <a:lnSpc>
                  <a:spcPts val="5128"/>
                </a:lnSpc>
                <a:buFont typeface="Arial"/>
                <a:buChar char="•"/>
              </a:pPr>
              <a:r>
                <a:rPr lang="en-US" sz="3884" dirty="0">
                  <a:solidFill>
                    <a:srgbClr val="404040"/>
                  </a:solidFill>
                  <a:latin typeface="Calibri (MS)"/>
                  <a:ea typeface="Calibri (MS)"/>
                  <a:cs typeface="Calibri (MS)"/>
                  <a:sym typeface="Calibri (MS)"/>
                </a:rPr>
                <a:t>Promotes safe financial practices</a:t>
              </a:r>
            </a:p>
            <a:p>
              <a:pPr marL="838771" lvl="1" indent="-419386" algn="l">
                <a:lnSpc>
                  <a:spcPts val="5128"/>
                </a:lnSpc>
                <a:buFont typeface="Arial"/>
                <a:buChar char="•"/>
              </a:pPr>
              <a:r>
                <a:rPr lang="en-US" sz="3884" dirty="0">
                  <a:solidFill>
                    <a:srgbClr val="404040"/>
                  </a:solidFill>
                  <a:latin typeface="Calibri (MS)"/>
                  <a:ea typeface="Calibri (MS)"/>
                  <a:cs typeface="Calibri (MS)"/>
                  <a:sym typeface="Calibri (MS)"/>
                </a:rPr>
                <a:t>Ensures accessibility, personalization and inclusivity</a:t>
              </a:r>
            </a:p>
            <a:p>
              <a:pPr algn="l">
                <a:lnSpc>
                  <a:spcPts val="5128"/>
                </a:lnSpc>
              </a:pPr>
              <a:endParaRPr lang="en-US" sz="3884" dirty="0">
                <a:solidFill>
                  <a:srgbClr val="404040"/>
                </a:solidFill>
                <a:latin typeface="Calibri (MS)"/>
                <a:ea typeface="Calibri (MS)"/>
                <a:cs typeface="Calibri (MS)"/>
                <a:sym typeface="Calibri (MS)"/>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69801" y="685800"/>
            <a:ext cx="5554980" cy="142496"/>
            <a:chOff x="0" y="0"/>
            <a:chExt cx="7406640" cy="189994"/>
          </a:xfrm>
        </p:grpSpPr>
        <p:sp>
          <p:nvSpPr>
            <p:cNvPr id="3" name="Freeform 3"/>
            <p:cNvSpPr/>
            <p:nvPr/>
          </p:nvSpPr>
          <p:spPr>
            <a:xfrm>
              <a:off x="0" y="0"/>
              <a:ext cx="7406640" cy="189992"/>
            </a:xfrm>
            <a:custGeom>
              <a:avLst/>
              <a:gdLst/>
              <a:ahLst/>
              <a:cxnLst/>
              <a:rect l="l" t="t" r="r" b="b"/>
              <a:pathLst>
                <a:path w="7406640" h="189992">
                  <a:moveTo>
                    <a:pt x="0" y="0"/>
                  </a:moveTo>
                  <a:lnTo>
                    <a:pt x="7406640" y="0"/>
                  </a:lnTo>
                  <a:lnTo>
                    <a:pt x="7406640" y="189992"/>
                  </a:lnTo>
                  <a:lnTo>
                    <a:pt x="0" y="189992"/>
                  </a:lnTo>
                  <a:close/>
                </a:path>
              </a:pathLst>
            </a:custGeom>
            <a:solidFill>
              <a:srgbClr val="465359"/>
            </a:solidFill>
          </p:spPr>
          <p:txBody>
            <a:bodyPr/>
            <a:lstStyle/>
            <a:p>
              <a:endParaRPr lang="en-IN"/>
            </a:p>
          </p:txBody>
        </p:sp>
      </p:grpSp>
      <p:grpSp>
        <p:nvGrpSpPr>
          <p:cNvPr id="4" name="Group 4"/>
          <p:cNvGrpSpPr/>
          <p:nvPr/>
        </p:nvGrpSpPr>
        <p:grpSpPr>
          <a:xfrm>
            <a:off x="12063220" y="680464"/>
            <a:ext cx="5554980" cy="147831"/>
            <a:chOff x="0" y="0"/>
            <a:chExt cx="7406640" cy="197108"/>
          </a:xfrm>
        </p:grpSpPr>
        <p:sp>
          <p:nvSpPr>
            <p:cNvPr id="5" name="Freeform 5"/>
            <p:cNvSpPr/>
            <p:nvPr/>
          </p:nvSpPr>
          <p:spPr>
            <a:xfrm>
              <a:off x="0" y="0"/>
              <a:ext cx="7406640" cy="197104"/>
            </a:xfrm>
            <a:custGeom>
              <a:avLst/>
              <a:gdLst/>
              <a:ahLst/>
              <a:cxnLst/>
              <a:rect l="l" t="t" r="r" b="b"/>
              <a:pathLst>
                <a:path w="7406640" h="197104">
                  <a:moveTo>
                    <a:pt x="0" y="0"/>
                  </a:moveTo>
                  <a:lnTo>
                    <a:pt x="7406640" y="0"/>
                  </a:lnTo>
                  <a:lnTo>
                    <a:pt x="7406640" y="197104"/>
                  </a:lnTo>
                  <a:lnTo>
                    <a:pt x="0" y="197104"/>
                  </a:lnTo>
                  <a:close/>
                </a:path>
              </a:pathLst>
            </a:custGeom>
            <a:solidFill>
              <a:srgbClr val="969FA7"/>
            </a:solidFill>
          </p:spPr>
          <p:txBody>
            <a:bodyPr/>
            <a:lstStyle/>
            <a:p>
              <a:endParaRPr lang="en-IN"/>
            </a:p>
          </p:txBody>
        </p:sp>
      </p:grpSp>
      <p:grpSp>
        <p:nvGrpSpPr>
          <p:cNvPr id="6" name="Group 6"/>
          <p:cNvGrpSpPr/>
          <p:nvPr/>
        </p:nvGrpSpPr>
        <p:grpSpPr>
          <a:xfrm>
            <a:off x="6362745" y="685800"/>
            <a:ext cx="5554980" cy="137160"/>
            <a:chOff x="0" y="0"/>
            <a:chExt cx="7406640" cy="182880"/>
          </a:xfrm>
        </p:grpSpPr>
        <p:sp>
          <p:nvSpPr>
            <p:cNvPr id="7" name="Freeform 7"/>
            <p:cNvSpPr/>
            <p:nvPr/>
          </p:nvSpPr>
          <p:spPr>
            <a:xfrm>
              <a:off x="0" y="0"/>
              <a:ext cx="7406640" cy="182880"/>
            </a:xfrm>
            <a:custGeom>
              <a:avLst/>
              <a:gdLst/>
              <a:ahLst/>
              <a:cxnLst/>
              <a:rect l="l" t="t" r="r" b="b"/>
              <a:pathLst>
                <a:path w="7406640" h="182880">
                  <a:moveTo>
                    <a:pt x="0" y="0"/>
                  </a:moveTo>
                  <a:lnTo>
                    <a:pt x="7406640" y="0"/>
                  </a:lnTo>
                  <a:lnTo>
                    <a:pt x="7406640" y="182880"/>
                  </a:lnTo>
                  <a:lnTo>
                    <a:pt x="0" y="182880"/>
                  </a:lnTo>
                  <a:close/>
                </a:path>
              </a:pathLst>
            </a:custGeom>
            <a:solidFill>
              <a:srgbClr val="1CADE4"/>
            </a:solidFill>
          </p:spPr>
          <p:txBody>
            <a:bodyPr/>
            <a:lstStyle/>
            <a:p>
              <a:endParaRPr lang="en-IN"/>
            </a:p>
          </p:txBody>
        </p:sp>
      </p:grpSp>
      <p:grpSp>
        <p:nvGrpSpPr>
          <p:cNvPr id="8" name="Group 8"/>
          <p:cNvGrpSpPr/>
          <p:nvPr/>
        </p:nvGrpSpPr>
        <p:grpSpPr>
          <a:xfrm>
            <a:off x="15727505" y="9656865"/>
            <a:ext cx="1688707" cy="547689"/>
            <a:chOff x="0" y="0"/>
            <a:chExt cx="2251610" cy="730252"/>
          </a:xfrm>
        </p:grpSpPr>
        <p:sp>
          <p:nvSpPr>
            <p:cNvPr id="9" name="Freeform 9" descr="Logo  Description automatically generated"/>
            <p:cNvSpPr/>
            <p:nvPr/>
          </p:nvSpPr>
          <p:spPr>
            <a:xfrm>
              <a:off x="0" y="0"/>
              <a:ext cx="2251583" cy="730250"/>
            </a:xfrm>
            <a:custGeom>
              <a:avLst/>
              <a:gdLst/>
              <a:ahLst/>
              <a:cxnLst/>
              <a:rect l="l" t="t" r="r" b="b"/>
              <a:pathLst>
                <a:path w="2251583" h="730250">
                  <a:moveTo>
                    <a:pt x="0" y="0"/>
                  </a:moveTo>
                  <a:lnTo>
                    <a:pt x="2251583" y="0"/>
                  </a:lnTo>
                  <a:lnTo>
                    <a:pt x="2251583" y="730250"/>
                  </a:lnTo>
                  <a:lnTo>
                    <a:pt x="0" y="730250"/>
                  </a:lnTo>
                  <a:lnTo>
                    <a:pt x="0" y="0"/>
                  </a:lnTo>
                  <a:close/>
                </a:path>
              </a:pathLst>
            </a:custGeom>
            <a:blipFill>
              <a:blip r:embed="rId2"/>
              <a:stretch>
                <a:fillRect t="-141" r="-1" b="-141"/>
              </a:stretch>
            </a:blipFill>
          </p:spPr>
          <p:txBody>
            <a:bodyPr/>
            <a:lstStyle/>
            <a:p>
              <a:endParaRPr lang="en-IN"/>
            </a:p>
          </p:txBody>
        </p:sp>
      </p:grpSp>
      <p:grpSp>
        <p:nvGrpSpPr>
          <p:cNvPr id="10" name="Group 10"/>
          <p:cNvGrpSpPr/>
          <p:nvPr/>
        </p:nvGrpSpPr>
        <p:grpSpPr>
          <a:xfrm>
            <a:off x="730120" y="2202518"/>
            <a:ext cx="16544424" cy="1101014"/>
            <a:chOff x="0" y="0"/>
            <a:chExt cx="22059232" cy="1468018"/>
          </a:xfrm>
        </p:grpSpPr>
        <p:sp>
          <p:nvSpPr>
            <p:cNvPr id="11" name="Freeform 11"/>
            <p:cNvSpPr/>
            <p:nvPr/>
          </p:nvSpPr>
          <p:spPr>
            <a:xfrm>
              <a:off x="0" y="0"/>
              <a:ext cx="22059232" cy="1468018"/>
            </a:xfrm>
            <a:custGeom>
              <a:avLst/>
              <a:gdLst/>
              <a:ahLst/>
              <a:cxnLst/>
              <a:rect l="l" t="t" r="r" b="b"/>
              <a:pathLst>
                <a:path w="22059232" h="1468018">
                  <a:moveTo>
                    <a:pt x="0" y="0"/>
                  </a:moveTo>
                  <a:lnTo>
                    <a:pt x="22059232" y="0"/>
                  </a:lnTo>
                  <a:lnTo>
                    <a:pt x="22059232" y="1468018"/>
                  </a:lnTo>
                  <a:lnTo>
                    <a:pt x="0" y="1468018"/>
                  </a:lnTo>
                  <a:close/>
                </a:path>
              </a:pathLst>
            </a:custGeom>
            <a:solidFill>
              <a:srgbClr val="000000">
                <a:alpha val="0"/>
              </a:srgbClr>
            </a:solidFill>
          </p:spPr>
          <p:txBody>
            <a:bodyPr/>
            <a:lstStyle/>
            <a:p>
              <a:endParaRPr lang="en-IN"/>
            </a:p>
          </p:txBody>
        </p:sp>
        <p:sp>
          <p:nvSpPr>
            <p:cNvPr id="12" name="TextBox 12"/>
            <p:cNvSpPr txBox="1"/>
            <p:nvPr/>
          </p:nvSpPr>
          <p:spPr>
            <a:xfrm>
              <a:off x="0" y="-114300"/>
              <a:ext cx="22059232" cy="1582318"/>
            </a:xfrm>
            <a:prstGeom prst="rect">
              <a:avLst/>
            </a:prstGeom>
          </p:spPr>
          <p:txBody>
            <a:bodyPr lIns="0" tIns="0" rIns="0" bIns="0" rtlCol="0" anchor="b"/>
            <a:lstStyle/>
            <a:p>
              <a:pPr algn="l">
                <a:lnSpc>
                  <a:spcPts val="7128"/>
                </a:lnSpc>
              </a:pPr>
              <a:r>
                <a:rPr lang="en-US" sz="5940" b="1">
                  <a:solidFill>
                    <a:srgbClr val="1CADE4"/>
                  </a:solidFill>
                  <a:latin typeface="Arial Bold"/>
                  <a:ea typeface="Arial Bold"/>
                  <a:cs typeface="Arial Bold"/>
                  <a:sym typeface="Arial Bold"/>
                </a:rPr>
                <a:t>Technology used</a:t>
              </a:r>
            </a:p>
          </p:txBody>
        </p:sp>
      </p:grpSp>
      <p:grpSp>
        <p:nvGrpSpPr>
          <p:cNvPr id="13" name="Group 13"/>
          <p:cNvGrpSpPr/>
          <p:nvPr/>
        </p:nvGrpSpPr>
        <p:grpSpPr>
          <a:xfrm>
            <a:off x="669801" y="3303532"/>
            <a:ext cx="16544422" cy="4780950"/>
            <a:chOff x="0" y="0"/>
            <a:chExt cx="22059230" cy="6374601"/>
          </a:xfrm>
        </p:grpSpPr>
        <p:sp>
          <p:nvSpPr>
            <p:cNvPr id="14" name="Freeform 14"/>
            <p:cNvSpPr/>
            <p:nvPr/>
          </p:nvSpPr>
          <p:spPr>
            <a:xfrm>
              <a:off x="0" y="0"/>
              <a:ext cx="22059230" cy="6374600"/>
            </a:xfrm>
            <a:custGeom>
              <a:avLst/>
              <a:gdLst/>
              <a:ahLst/>
              <a:cxnLst/>
              <a:rect l="l" t="t" r="r" b="b"/>
              <a:pathLst>
                <a:path w="22059230" h="6374600">
                  <a:moveTo>
                    <a:pt x="0" y="0"/>
                  </a:moveTo>
                  <a:lnTo>
                    <a:pt x="22059230" y="0"/>
                  </a:lnTo>
                  <a:lnTo>
                    <a:pt x="22059230" y="6374600"/>
                  </a:lnTo>
                  <a:lnTo>
                    <a:pt x="0" y="6374600"/>
                  </a:lnTo>
                  <a:close/>
                </a:path>
              </a:pathLst>
            </a:custGeom>
            <a:solidFill>
              <a:srgbClr val="000000">
                <a:alpha val="0"/>
              </a:srgbClr>
            </a:solidFill>
          </p:spPr>
          <p:txBody>
            <a:bodyPr/>
            <a:lstStyle/>
            <a:p>
              <a:endParaRPr lang="en-IN"/>
            </a:p>
          </p:txBody>
        </p:sp>
        <p:sp>
          <p:nvSpPr>
            <p:cNvPr id="15" name="TextBox 15"/>
            <p:cNvSpPr txBox="1"/>
            <p:nvPr/>
          </p:nvSpPr>
          <p:spPr>
            <a:xfrm>
              <a:off x="0" y="-123825"/>
              <a:ext cx="22059230" cy="6498426"/>
            </a:xfrm>
            <a:prstGeom prst="rect">
              <a:avLst/>
            </a:prstGeom>
          </p:spPr>
          <p:txBody>
            <a:bodyPr lIns="0" tIns="0" rIns="0" bIns="0" rtlCol="0" anchor="ctr"/>
            <a:lstStyle/>
            <a:p>
              <a:pPr marL="838771" lvl="1" indent="-419386" algn="l">
                <a:lnSpc>
                  <a:spcPts val="5128"/>
                </a:lnSpc>
                <a:buFont typeface="Arial"/>
                <a:buChar char="•"/>
              </a:pPr>
              <a:r>
                <a:rPr lang="en-US" sz="3884">
                  <a:solidFill>
                    <a:srgbClr val="404040"/>
                  </a:solidFill>
                  <a:latin typeface="Calibri (MS)"/>
                  <a:ea typeface="Calibri (MS)"/>
                  <a:cs typeface="Calibri (MS)"/>
                  <a:sym typeface="Calibri (MS)"/>
                </a:rPr>
                <a:t>IBM Cloud Lite (hosting and deployment)</a:t>
              </a:r>
            </a:p>
            <a:p>
              <a:pPr marL="838771" lvl="1" indent="-419386" algn="l">
                <a:lnSpc>
                  <a:spcPts val="5128"/>
                </a:lnSpc>
                <a:buFont typeface="Arial"/>
                <a:buChar char="•"/>
              </a:pPr>
              <a:r>
                <a:rPr lang="en-US" sz="3884">
                  <a:solidFill>
                    <a:srgbClr val="404040"/>
                  </a:solidFill>
                  <a:latin typeface="Calibri (MS)"/>
                  <a:ea typeface="Calibri (MS)"/>
                  <a:cs typeface="Calibri (MS)"/>
                  <a:sym typeface="Calibri (MS)"/>
                </a:rPr>
                <a:t>IBM Granite Models (LLMs for natural language generation)</a:t>
              </a:r>
            </a:p>
            <a:p>
              <a:pPr marL="838771" lvl="1" indent="-419386" algn="l">
                <a:lnSpc>
                  <a:spcPts val="5128"/>
                </a:lnSpc>
                <a:buFont typeface="Arial"/>
                <a:buChar char="•"/>
              </a:pPr>
              <a:r>
                <a:rPr lang="en-US" sz="3884">
                  <a:solidFill>
                    <a:srgbClr val="404040"/>
                  </a:solidFill>
                  <a:latin typeface="Calibri (MS)"/>
                  <a:ea typeface="Calibri (MS)"/>
                  <a:cs typeface="Calibri (MS)"/>
                  <a:sym typeface="Calibri (MS)"/>
                </a:rPr>
                <a:t>Watsonx.ai Studio (training and managing models)</a:t>
              </a:r>
            </a:p>
            <a:p>
              <a:pPr marL="838771" lvl="1" indent="-419386" algn="l">
                <a:lnSpc>
                  <a:spcPts val="5128"/>
                </a:lnSpc>
                <a:buFont typeface="Arial"/>
                <a:buChar char="•"/>
              </a:pPr>
              <a:r>
                <a:rPr lang="en-US" sz="3884">
                  <a:solidFill>
                    <a:srgbClr val="404040"/>
                  </a:solidFill>
                  <a:latin typeface="Calibri (MS)"/>
                  <a:ea typeface="Calibri (MS)"/>
                  <a:cs typeface="Calibri (MS)"/>
                  <a:sym typeface="Calibri (MS)"/>
                </a:rPr>
                <a:t>Retrieval-Augmented Generation (RAG) (for combining LLMs with verified data)</a:t>
              </a:r>
            </a:p>
            <a:p>
              <a:pPr marL="838771" lvl="1" indent="-419386" algn="l">
                <a:lnSpc>
                  <a:spcPts val="5128"/>
                </a:lnSpc>
                <a:buFont typeface="Arial"/>
                <a:buChar char="•"/>
              </a:pPr>
              <a:r>
                <a:rPr lang="en-US" sz="3884">
                  <a:solidFill>
                    <a:srgbClr val="404040"/>
                  </a:solidFill>
                  <a:latin typeface="Calibri (MS)"/>
                  <a:ea typeface="Calibri (MS)"/>
                  <a:cs typeface="Calibri (MS)"/>
                  <a:sym typeface="Calibri (MS)"/>
                </a:rPr>
                <a:t>Natural Language Processing (NLP)</a:t>
              </a:r>
            </a:p>
            <a:p>
              <a:pPr algn="l">
                <a:lnSpc>
                  <a:spcPts val="5128"/>
                </a:lnSpc>
              </a:pPr>
              <a:endParaRPr lang="en-US" sz="3884">
                <a:solidFill>
                  <a:srgbClr val="404040"/>
                </a:solidFill>
                <a:latin typeface="Calibri (MS)"/>
                <a:ea typeface="Calibri (MS)"/>
                <a:cs typeface="Calibri (MS)"/>
                <a:sym typeface="Calibri (MS)"/>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69801" y="685800"/>
            <a:ext cx="5554980" cy="142496"/>
            <a:chOff x="0" y="0"/>
            <a:chExt cx="7406640" cy="189994"/>
          </a:xfrm>
        </p:grpSpPr>
        <p:sp>
          <p:nvSpPr>
            <p:cNvPr id="3" name="Freeform 3"/>
            <p:cNvSpPr/>
            <p:nvPr/>
          </p:nvSpPr>
          <p:spPr>
            <a:xfrm>
              <a:off x="0" y="0"/>
              <a:ext cx="7406640" cy="189992"/>
            </a:xfrm>
            <a:custGeom>
              <a:avLst/>
              <a:gdLst/>
              <a:ahLst/>
              <a:cxnLst/>
              <a:rect l="l" t="t" r="r" b="b"/>
              <a:pathLst>
                <a:path w="7406640" h="189992">
                  <a:moveTo>
                    <a:pt x="0" y="0"/>
                  </a:moveTo>
                  <a:lnTo>
                    <a:pt x="7406640" y="0"/>
                  </a:lnTo>
                  <a:lnTo>
                    <a:pt x="7406640" y="189992"/>
                  </a:lnTo>
                  <a:lnTo>
                    <a:pt x="0" y="189992"/>
                  </a:lnTo>
                  <a:close/>
                </a:path>
              </a:pathLst>
            </a:custGeom>
            <a:solidFill>
              <a:srgbClr val="465359"/>
            </a:solidFill>
          </p:spPr>
          <p:txBody>
            <a:bodyPr/>
            <a:lstStyle/>
            <a:p>
              <a:endParaRPr lang="en-IN"/>
            </a:p>
          </p:txBody>
        </p:sp>
      </p:grpSp>
      <p:grpSp>
        <p:nvGrpSpPr>
          <p:cNvPr id="4" name="Group 4"/>
          <p:cNvGrpSpPr/>
          <p:nvPr/>
        </p:nvGrpSpPr>
        <p:grpSpPr>
          <a:xfrm>
            <a:off x="12063220" y="680464"/>
            <a:ext cx="5554980" cy="147831"/>
            <a:chOff x="0" y="0"/>
            <a:chExt cx="7406640" cy="197108"/>
          </a:xfrm>
        </p:grpSpPr>
        <p:sp>
          <p:nvSpPr>
            <p:cNvPr id="5" name="Freeform 5"/>
            <p:cNvSpPr/>
            <p:nvPr/>
          </p:nvSpPr>
          <p:spPr>
            <a:xfrm>
              <a:off x="0" y="0"/>
              <a:ext cx="7406640" cy="197104"/>
            </a:xfrm>
            <a:custGeom>
              <a:avLst/>
              <a:gdLst/>
              <a:ahLst/>
              <a:cxnLst/>
              <a:rect l="l" t="t" r="r" b="b"/>
              <a:pathLst>
                <a:path w="7406640" h="197104">
                  <a:moveTo>
                    <a:pt x="0" y="0"/>
                  </a:moveTo>
                  <a:lnTo>
                    <a:pt x="7406640" y="0"/>
                  </a:lnTo>
                  <a:lnTo>
                    <a:pt x="7406640" y="197104"/>
                  </a:lnTo>
                  <a:lnTo>
                    <a:pt x="0" y="197104"/>
                  </a:lnTo>
                  <a:close/>
                </a:path>
              </a:pathLst>
            </a:custGeom>
            <a:solidFill>
              <a:srgbClr val="969FA7"/>
            </a:solidFill>
          </p:spPr>
          <p:txBody>
            <a:bodyPr/>
            <a:lstStyle/>
            <a:p>
              <a:endParaRPr lang="en-IN"/>
            </a:p>
          </p:txBody>
        </p:sp>
      </p:grpSp>
      <p:grpSp>
        <p:nvGrpSpPr>
          <p:cNvPr id="6" name="Group 6"/>
          <p:cNvGrpSpPr/>
          <p:nvPr/>
        </p:nvGrpSpPr>
        <p:grpSpPr>
          <a:xfrm>
            <a:off x="6362745" y="685800"/>
            <a:ext cx="5554980" cy="137160"/>
            <a:chOff x="0" y="0"/>
            <a:chExt cx="7406640" cy="182880"/>
          </a:xfrm>
        </p:grpSpPr>
        <p:sp>
          <p:nvSpPr>
            <p:cNvPr id="7" name="Freeform 7"/>
            <p:cNvSpPr/>
            <p:nvPr/>
          </p:nvSpPr>
          <p:spPr>
            <a:xfrm>
              <a:off x="0" y="0"/>
              <a:ext cx="7406640" cy="182880"/>
            </a:xfrm>
            <a:custGeom>
              <a:avLst/>
              <a:gdLst/>
              <a:ahLst/>
              <a:cxnLst/>
              <a:rect l="l" t="t" r="r" b="b"/>
              <a:pathLst>
                <a:path w="7406640" h="182880">
                  <a:moveTo>
                    <a:pt x="0" y="0"/>
                  </a:moveTo>
                  <a:lnTo>
                    <a:pt x="7406640" y="0"/>
                  </a:lnTo>
                  <a:lnTo>
                    <a:pt x="7406640" y="182880"/>
                  </a:lnTo>
                  <a:lnTo>
                    <a:pt x="0" y="182880"/>
                  </a:lnTo>
                  <a:close/>
                </a:path>
              </a:pathLst>
            </a:custGeom>
            <a:solidFill>
              <a:srgbClr val="1CADE4"/>
            </a:solidFill>
          </p:spPr>
          <p:txBody>
            <a:bodyPr/>
            <a:lstStyle/>
            <a:p>
              <a:endParaRPr lang="en-IN"/>
            </a:p>
          </p:txBody>
        </p:sp>
      </p:grpSp>
      <p:grpSp>
        <p:nvGrpSpPr>
          <p:cNvPr id="8" name="Group 8"/>
          <p:cNvGrpSpPr/>
          <p:nvPr/>
        </p:nvGrpSpPr>
        <p:grpSpPr>
          <a:xfrm>
            <a:off x="15727505" y="9656865"/>
            <a:ext cx="1688707" cy="547689"/>
            <a:chOff x="0" y="0"/>
            <a:chExt cx="2251610" cy="730252"/>
          </a:xfrm>
        </p:grpSpPr>
        <p:sp>
          <p:nvSpPr>
            <p:cNvPr id="9" name="Freeform 9" descr="Logo  Description automatically generated"/>
            <p:cNvSpPr/>
            <p:nvPr/>
          </p:nvSpPr>
          <p:spPr>
            <a:xfrm>
              <a:off x="0" y="0"/>
              <a:ext cx="2251583" cy="730250"/>
            </a:xfrm>
            <a:custGeom>
              <a:avLst/>
              <a:gdLst/>
              <a:ahLst/>
              <a:cxnLst/>
              <a:rect l="l" t="t" r="r" b="b"/>
              <a:pathLst>
                <a:path w="2251583" h="730250">
                  <a:moveTo>
                    <a:pt x="0" y="0"/>
                  </a:moveTo>
                  <a:lnTo>
                    <a:pt x="2251583" y="0"/>
                  </a:lnTo>
                  <a:lnTo>
                    <a:pt x="2251583" y="730250"/>
                  </a:lnTo>
                  <a:lnTo>
                    <a:pt x="0" y="730250"/>
                  </a:lnTo>
                  <a:lnTo>
                    <a:pt x="0" y="0"/>
                  </a:lnTo>
                  <a:close/>
                </a:path>
              </a:pathLst>
            </a:custGeom>
            <a:blipFill>
              <a:blip r:embed="rId2"/>
              <a:stretch>
                <a:fillRect t="-141" r="-1" b="-141"/>
              </a:stretch>
            </a:blipFill>
          </p:spPr>
          <p:txBody>
            <a:bodyPr/>
            <a:lstStyle/>
            <a:p>
              <a:endParaRPr lang="en-IN"/>
            </a:p>
          </p:txBody>
        </p:sp>
      </p:grpSp>
      <p:grpSp>
        <p:nvGrpSpPr>
          <p:cNvPr id="10" name="Group 10"/>
          <p:cNvGrpSpPr/>
          <p:nvPr/>
        </p:nvGrpSpPr>
        <p:grpSpPr>
          <a:xfrm>
            <a:off x="730120" y="2907583"/>
            <a:ext cx="16544424" cy="1101014"/>
            <a:chOff x="0" y="0"/>
            <a:chExt cx="22059232" cy="1468018"/>
          </a:xfrm>
        </p:grpSpPr>
        <p:sp>
          <p:nvSpPr>
            <p:cNvPr id="11" name="Freeform 11"/>
            <p:cNvSpPr/>
            <p:nvPr/>
          </p:nvSpPr>
          <p:spPr>
            <a:xfrm>
              <a:off x="0" y="0"/>
              <a:ext cx="22059232" cy="1468018"/>
            </a:xfrm>
            <a:custGeom>
              <a:avLst/>
              <a:gdLst/>
              <a:ahLst/>
              <a:cxnLst/>
              <a:rect l="l" t="t" r="r" b="b"/>
              <a:pathLst>
                <a:path w="22059232" h="1468018">
                  <a:moveTo>
                    <a:pt x="0" y="0"/>
                  </a:moveTo>
                  <a:lnTo>
                    <a:pt x="22059232" y="0"/>
                  </a:lnTo>
                  <a:lnTo>
                    <a:pt x="22059232" y="1468018"/>
                  </a:lnTo>
                  <a:lnTo>
                    <a:pt x="0" y="1468018"/>
                  </a:lnTo>
                  <a:close/>
                </a:path>
              </a:pathLst>
            </a:custGeom>
            <a:solidFill>
              <a:srgbClr val="000000">
                <a:alpha val="0"/>
              </a:srgbClr>
            </a:solidFill>
          </p:spPr>
          <p:txBody>
            <a:bodyPr/>
            <a:lstStyle/>
            <a:p>
              <a:endParaRPr lang="en-IN"/>
            </a:p>
          </p:txBody>
        </p:sp>
        <p:sp>
          <p:nvSpPr>
            <p:cNvPr id="12" name="TextBox 12"/>
            <p:cNvSpPr txBox="1"/>
            <p:nvPr/>
          </p:nvSpPr>
          <p:spPr>
            <a:xfrm>
              <a:off x="0" y="-114300"/>
              <a:ext cx="22059232" cy="1582318"/>
            </a:xfrm>
            <a:prstGeom prst="rect">
              <a:avLst/>
            </a:prstGeom>
          </p:spPr>
          <p:txBody>
            <a:bodyPr lIns="0" tIns="0" rIns="0" bIns="0" rtlCol="0" anchor="b"/>
            <a:lstStyle/>
            <a:p>
              <a:pPr algn="l">
                <a:lnSpc>
                  <a:spcPts val="7128"/>
                </a:lnSpc>
              </a:pPr>
              <a:r>
                <a:rPr lang="en-US" sz="5940" b="1">
                  <a:solidFill>
                    <a:srgbClr val="1CADE4"/>
                  </a:solidFill>
                  <a:latin typeface="Arial Bold"/>
                  <a:ea typeface="Arial Bold"/>
                  <a:cs typeface="Arial Bold"/>
                  <a:sym typeface="Arial Bold"/>
                </a:rPr>
                <a:t>IBM cloud services used</a:t>
              </a:r>
            </a:p>
          </p:txBody>
        </p:sp>
      </p:grpSp>
      <p:grpSp>
        <p:nvGrpSpPr>
          <p:cNvPr id="13" name="Group 13"/>
          <p:cNvGrpSpPr/>
          <p:nvPr/>
        </p:nvGrpSpPr>
        <p:grpSpPr>
          <a:xfrm>
            <a:off x="669801" y="4008597"/>
            <a:ext cx="16544422" cy="3370820"/>
            <a:chOff x="0" y="0"/>
            <a:chExt cx="22059230" cy="4494427"/>
          </a:xfrm>
        </p:grpSpPr>
        <p:sp>
          <p:nvSpPr>
            <p:cNvPr id="14" name="Freeform 14"/>
            <p:cNvSpPr/>
            <p:nvPr/>
          </p:nvSpPr>
          <p:spPr>
            <a:xfrm>
              <a:off x="0" y="0"/>
              <a:ext cx="22059230" cy="4494427"/>
            </a:xfrm>
            <a:custGeom>
              <a:avLst/>
              <a:gdLst/>
              <a:ahLst/>
              <a:cxnLst/>
              <a:rect l="l" t="t" r="r" b="b"/>
              <a:pathLst>
                <a:path w="22059230" h="4494427">
                  <a:moveTo>
                    <a:pt x="0" y="0"/>
                  </a:moveTo>
                  <a:lnTo>
                    <a:pt x="22059230" y="0"/>
                  </a:lnTo>
                  <a:lnTo>
                    <a:pt x="22059230" y="4494427"/>
                  </a:lnTo>
                  <a:lnTo>
                    <a:pt x="0" y="4494427"/>
                  </a:lnTo>
                  <a:close/>
                </a:path>
              </a:pathLst>
            </a:custGeom>
            <a:solidFill>
              <a:srgbClr val="000000">
                <a:alpha val="0"/>
              </a:srgbClr>
            </a:solidFill>
          </p:spPr>
          <p:txBody>
            <a:bodyPr/>
            <a:lstStyle/>
            <a:p>
              <a:endParaRPr lang="en-IN"/>
            </a:p>
          </p:txBody>
        </p:sp>
        <p:sp>
          <p:nvSpPr>
            <p:cNvPr id="15" name="TextBox 15"/>
            <p:cNvSpPr txBox="1"/>
            <p:nvPr/>
          </p:nvSpPr>
          <p:spPr>
            <a:xfrm>
              <a:off x="0" y="-123825"/>
              <a:ext cx="22059230" cy="4618252"/>
            </a:xfrm>
            <a:prstGeom prst="rect">
              <a:avLst/>
            </a:prstGeom>
          </p:spPr>
          <p:txBody>
            <a:bodyPr lIns="0" tIns="0" rIns="0" bIns="0" rtlCol="0" anchor="ctr"/>
            <a:lstStyle/>
            <a:p>
              <a:pPr marL="838771" lvl="1" indent="-419386" algn="l">
                <a:lnSpc>
                  <a:spcPts val="5128"/>
                </a:lnSpc>
                <a:buFont typeface="Arial"/>
                <a:buChar char="•"/>
              </a:pPr>
              <a:r>
                <a:rPr lang="en-US" sz="3884">
                  <a:solidFill>
                    <a:srgbClr val="404040"/>
                  </a:solidFill>
                  <a:latin typeface="Calibri (MS)"/>
                  <a:ea typeface="Calibri (MS)"/>
                  <a:cs typeface="Calibri (MS)"/>
                  <a:sym typeface="Calibri (MS)"/>
                </a:rPr>
                <a:t>IBM Cloud Watsonx AI Studio</a:t>
              </a:r>
            </a:p>
            <a:p>
              <a:pPr marL="838771" lvl="1" indent="-419386" algn="l">
                <a:lnSpc>
                  <a:spcPts val="5128"/>
                </a:lnSpc>
                <a:buFont typeface="Arial"/>
                <a:buChar char="•"/>
              </a:pPr>
              <a:r>
                <a:rPr lang="en-US" sz="3884">
                  <a:solidFill>
                    <a:srgbClr val="404040"/>
                  </a:solidFill>
                  <a:latin typeface="Calibri (MS)"/>
                  <a:ea typeface="Calibri (MS)"/>
                  <a:cs typeface="Calibri (MS)"/>
                  <a:sym typeface="Calibri (MS)"/>
                </a:rPr>
                <a:t>IBM Cloud Watsonx AI runtime</a:t>
              </a:r>
            </a:p>
            <a:p>
              <a:pPr marL="838771" lvl="1" indent="-419386" algn="l">
                <a:lnSpc>
                  <a:spcPts val="5128"/>
                </a:lnSpc>
                <a:buFont typeface="Arial"/>
                <a:buChar char="•"/>
              </a:pPr>
              <a:r>
                <a:rPr lang="en-US" sz="3884">
                  <a:solidFill>
                    <a:srgbClr val="404040"/>
                  </a:solidFill>
                  <a:latin typeface="Calibri (MS)"/>
                  <a:ea typeface="Calibri (MS)"/>
                  <a:cs typeface="Calibri (MS)"/>
                  <a:sym typeface="Calibri (MS)"/>
                </a:rPr>
                <a:t>IBM Cloud Agent Lab</a:t>
              </a:r>
            </a:p>
            <a:p>
              <a:pPr marL="838771" lvl="1" indent="-419386" algn="l">
                <a:lnSpc>
                  <a:spcPts val="5128"/>
                </a:lnSpc>
                <a:buFont typeface="Arial"/>
                <a:buChar char="•"/>
              </a:pPr>
              <a:r>
                <a:rPr lang="en-US" sz="3884">
                  <a:solidFill>
                    <a:srgbClr val="404040"/>
                  </a:solidFill>
                  <a:latin typeface="Calibri (MS)"/>
                  <a:ea typeface="Calibri (MS)"/>
                  <a:cs typeface="Calibri (MS)"/>
                  <a:sym typeface="Calibri (MS)"/>
                </a:rPr>
                <a:t>IBM Granite foundation model</a:t>
              </a:r>
            </a:p>
            <a:p>
              <a:pPr algn="l">
                <a:lnSpc>
                  <a:spcPts val="5128"/>
                </a:lnSpc>
              </a:pPr>
              <a:endParaRPr lang="en-US" sz="3884">
                <a:solidFill>
                  <a:srgbClr val="404040"/>
                </a:solidFill>
                <a:latin typeface="Calibri (MS)"/>
                <a:ea typeface="Calibri (MS)"/>
                <a:cs typeface="Calibri (MS)"/>
                <a:sym typeface="Calibri (MS)"/>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69801" y="685800"/>
            <a:ext cx="5554980" cy="142496"/>
            <a:chOff x="0" y="0"/>
            <a:chExt cx="7406640" cy="189994"/>
          </a:xfrm>
        </p:grpSpPr>
        <p:sp>
          <p:nvSpPr>
            <p:cNvPr id="3" name="Freeform 3"/>
            <p:cNvSpPr/>
            <p:nvPr/>
          </p:nvSpPr>
          <p:spPr>
            <a:xfrm>
              <a:off x="0" y="0"/>
              <a:ext cx="7406640" cy="189992"/>
            </a:xfrm>
            <a:custGeom>
              <a:avLst/>
              <a:gdLst/>
              <a:ahLst/>
              <a:cxnLst/>
              <a:rect l="l" t="t" r="r" b="b"/>
              <a:pathLst>
                <a:path w="7406640" h="189992">
                  <a:moveTo>
                    <a:pt x="0" y="0"/>
                  </a:moveTo>
                  <a:lnTo>
                    <a:pt x="7406640" y="0"/>
                  </a:lnTo>
                  <a:lnTo>
                    <a:pt x="7406640" y="189992"/>
                  </a:lnTo>
                  <a:lnTo>
                    <a:pt x="0" y="189992"/>
                  </a:lnTo>
                  <a:close/>
                </a:path>
              </a:pathLst>
            </a:custGeom>
            <a:solidFill>
              <a:srgbClr val="465359"/>
            </a:solidFill>
          </p:spPr>
          <p:txBody>
            <a:bodyPr/>
            <a:lstStyle/>
            <a:p>
              <a:endParaRPr lang="en-IN"/>
            </a:p>
          </p:txBody>
        </p:sp>
      </p:grpSp>
      <p:grpSp>
        <p:nvGrpSpPr>
          <p:cNvPr id="4" name="Group 4"/>
          <p:cNvGrpSpPr/>
          <p:nvPr/>
        </p:nvGrpSpPr>
        <p:grpSpPr>
          <a:xfrm>
            <a:off x="12063220" y="680464"/>
            <a:ext cx="5554980" cy="147831"/>
            <a:chOff x="0" y="0"/>
            <a:chExt cx="7406640" cy="197108"/>
          </a:xfrm>
        </p:grpSpPr>
        <p:sp>
          <p:nvSpPr>
            <p:cNvPr id="5" name="Freeform 5"/>
            <p:cNvSpPr/>
            <p:nvPr/>
          </p:nvSpPr>
          <p:spPr>
            <a:xfrm>
              <a:off x="0" y="0"/>
              <a:ext cx="7406640" cy="197104"/>
            </a:xfrm>
            <a:custGeom>
              <a:avLst/>
              <a:gdLst/>
              <a:ahLst/>
              <a:cxnLst/>
              <a:rect l="l" t="t" r="r" b="b"/>
              <a:pathLst>
                <a:path w="7406640" h="197104">
                  <a:moveTo>
                    <a:pt x="0" y="0"/>
                  </a:moveTo>
                  <a:lnTo>
                    <a:pt x="7406640" y="0"/>
                  </a:lnTo>
                  <a:lnTo>
                    <a:pt x="7406640" y="197104"/>
                  </a:lnTo>
                  <a:lnTo>
                    <a:pt x="0" y="197104"/>
                  </a:lnTo>
                  <a:close/>
                </a:path>
              </a:pathLst>
            </a:custGeom>
            <a:solidFill>
              <a:srgbClr val="969FA7"/>
            </a:solidFill>
          </p:spPr>
          <p:txBody>
            <a:bodyPr/>
            <a:lstStyle/>
            <a:p>
              <a:endParaRPr lang="en-IN"/>
            </a:p>
          </p:txBody>
        </p:sp>
      </p:grpSp>
      <p:grpSp>
        <p:nvGrpSpPr>
          <p:cNvPr id="6" name="Group 6"/>
          <p:cNvGrpSpPr/>
          <p:nvPr/>
        </p:nvGrpSpPr>
        <p:grpSpPr>
          <a:xfrm>
            <a:off x="6362745" y="685800"/>
            <a:ext cx="5554980" cy="137160"/>
            <a:chOff x="0" y="0"/>
            <a:chExt cx="7406640" cy="182880"/>
          </a:xfrm>
        </p:grpSpPr>
        <p:sp>
          <p:nvSpPr>
            <p:cNvPr id="7" name="Freeform 7"/>
            <p:cNvSpPr/>
            <p:nvPr/>
          </p:nvSpPr>
          <p:spPr>
            <a:xfrm>
              <a:off x="0" y="0"/>
              <a:ext cx="7406640" cy="182880"/>
            </a:xfrm>
            <a:custGeom>
              <a:avLst/>
              <a:gdLst/>
              <a:ahLst/>
              <a:cxnLst/>
              <a:rect l="l" t="t" r="r" b="b"/>
              <a:pathLst>
                <a:path w="7406640" h="182880">
                  <a:moveTo>
                    <a:pt x="0" y="0"/>
                  </a:moveTo>
                  <a:lnTo>
                    <a:pt x="7406640" y="0"/>
                  </a:lnTo>
                  <a:lnTo>
                    <a:pt x="7406640" y="182880"/>
                  </a:lnTo>
                  <a:lnTo>
                    <a:pt x="0" y="182880"/>
                  </a:lnTo>
                  <a:close/>
                </a:path>
              </a:pathLst>
            </a:custGeom>
            <a:solidFill>
              <a:srgbClr val="1CADE4"/>
            </a:solidFill>
          </p:spPr>
          <p:txBody>
            <a:bodyPr/>
            <a:lstStyle/>
            <a:p>
              <a:endParaRPr lang="en-IN"/>
            </a:p>
          </p:txBody>
        </p:sp>
      </p:grpSp>
      <p:grpSp>
        <p:nvGrpSpPr>
          <p:cNvPr id="8" name="Group 8"/>
          <p:cNvGrpSpPr/>
          <p:nvPr/>
        </p:nvGrpSpPr>
        <p:grpSpPr>
          <a:xfrm>
            <a:off x="15727505" y="9656865"/>
            <a:ext cx="1688707" cy="547689"/>
            <a:chOff x="0" y="0"/>
            <a:chExt cx="2251610" cy="730252"/>
          </a:xfrm>
        </p:grpSpPr>
        <p:sp>
          <p:nvSpPr>
            <p:cNvPr id="9" name="Freeform 9" descr="Logo  Description automatically generated"/>
            <p:cNvSpPr/>
            <p:nvPr/>
          </p:nvSpPr>
          <p:spPr>
            <a:xfrm>
              <a:off x="0" y="0"/>
              <a:ext cx="2251583" cy="730250"/>
            </a:xfrm>
            <a:custGeom>
              <a:avLst/>
              <a:gdLst/>
              <a:ahLst/>
              <a:cxnLst/>
              <a:rect l="l" t="t" r="r" b="b"/>
              <a:pathLst>
                <a:path w="2251583" h="730250">
                  <a:moveTo>
                    <a:pt x="0" y="0"/>
                  </a:moveTo>
                  <a:lnTo>
                    <a:pt x="2251583" y="0"/>
                  </a:lnTo>
                  <a:lnTo>
                    <a:pt x="2251583" y="730250"/>
                  </a:lnTo>
                  <a:lnTo>
                    <a:pt x="0" y="730250"/>
                  </a:lnTo>
                  <a:lnTo>
                    <a:pt x="0" y="0"/>
                  </a:lnTo>
                  <a:close/>
                </a:path>
              </a:pathLst>
            </a:custGeom>
            <a:blipFill>
              <a:blip r:embed="rId2"/>
              <a:stretch>
                <a:fillRect t="-141" r="-1" b="-141"/>
              </a:stretch>
            </a:blipFill>
          </p:spPr>
          <p:txBody>
            <a:bodyPr/>
            <a:lstStyle/>
            <a:p>
              <a:endParaRPr lang="en-IN"/>
            </a:p>
          </p:txBody>
        </p:sp>
      </p:grpSp>
      <p:grpSp>
        <p:nvGrpSpPr>
          <p:cNvPr id="10" name="Group 10"/>
          <p:cNvGrpSpPr/>
          <p:nvPr/>
        </p:nvGrpSpPr>
        <p:grpSpPr>
          <a:xfrm>
            <a:off x="669801" y="1876134"/>
            <a:ext cx="16544424" cy="795444"/>
            <a:chOff x="0" y="0"/>
            <a:chExt cx="22059232" cy="1060592"/>
          </a:xfrm>
        </p:grpSpPr>
        <p:sp>
          <p:nvSpPr>
            <p:cNvPr id="11" name="Freeform 11"/>
            <p:cNvSpPr/>
            <p:nvPr/>
          </p:nvSpPr>
          <p:spPr>
            <a:xfrm>
              <a:off x="0" y="0"/>
              <a:ext cx="22059232" cy="1060592"/>
            </a:xfrm>
            <a:custGeom>
              <a:avLst/>
              <a:gdLst/>
              <a:ahLst/>
              <a:cxnLst/>
              <a:rect l="l" t="t" r="r" b="b"/>
              <a:pathLst>
                <a:path w="22059232" h="1060592">
                  <a:moveTo>
                    <a:pt x="0" y="0"/>
                  </a:moveTo>
                  <a:lnTo>
                    <a:pt x="22059232" y="0"/>
                  </a:lnTo>
                  <a:lnTo>
                    <a:pt x="22059232" y="1060592"/>
                  </a:lnTo>
                  <a:lnTo>
                    <a:pt x="0" y="1060592"/>
                  </a:lnTo>
                  <a:close/>
                </a:path>
              </a:pathLst>
            </a:custGeom>
            <a:solidFill>
              <a:srgbClr val="000000">
                <a:alpha val="0"/>
              </a:srgbClr>
            </a:solidFill>
          </p:spPr>
          <p:txBody>
            <a:bodyPr/>
            <a:lstStyle/>
            <a:p>
              <a:endParaRPr lang="en-IN"/>
            </a:p>
          </p:txBody>
        </p:sp>
        <p:sp>
          <p:nvSpPr>
            <p:cNvPr id="12" name="TextBox 12"/>
            <p:cNvSpPr txBox="1"/>
            <p:nvPr/>
          </p:nvSpPr>
          <p:spPr>
            <a:xfrm>
              <a:off x="0" y="-95250"/>
              <a:ext cx="22059232" cy="1155842"/>
            </a:xfrm>
            <a:prstGeom prst="rect">
              <a:avLst/>
            </a:prstGeom>
          </p:spPr>
          <p:txBody>
            <a:bodyPr lIns="0" tIns="0" rIns="0" bIns="0" rtlCol="0" anchor="b"/>
            <a:lstStyle/>
            <a:p>
              <a:pPr algn="l">
                <a:lnSpc>
                  <a:spcPts val="5759"/>
                </a:lnSpc>
              </a:pPr>
              <a:r>
                <a:rPr lang="en-US" sz="4800" b="1">
                  <a:solidFill>
                    <a:srgbClr val="1CADE4"/>
                  </a:solidFill>
                  <a:latin typeface="Arial Bold"/>
                  <a:ea typeface="Arial Bold"/>
                  <a:cs typeface="Arial Bold"/>
                  <a:sym typeface="Arial Bold"/>
                </a:rPr>
                <a:t>Wow factors</a:t>
              </a:r>
            </a:p>
          </p:txBody>
        </p:sp>
      </p:grpSp>
      <p:grpSp>
        <p:nvGrpSpPr>
          <p:cNvPr id="13" name="Group 13"/>
          <p:cNvGrpSpPr/>
          <p:nvPr/>
        </p:nvGrpSpPr>
        <p:grpSpPr>
          <a:xfrm>
            <a:off x="669803" y="2671578"/>
            <a:ext cx="16544422" cy="5918398"/>
            <a:chOff x="0" y="0"/>
            <a:chExt cx="22059230" cy="7891197"/>
          </a:xfrm>
        </p:grpSpPr>
        <p:sp>
          <p:nvSpPr>
            <p:cNvPr id="14" name="Freeform 14"/>
            <p:cNvSpPr/>
            <p:nvPr/>
          </p:nvSpPr>
          <p:spPr>
            <a:xfrm>
              <a:off x="0" y="0"/>
              <a:ext cx="22059230" cy="7891197"/>
            </a:xfrm>
            <a:custGeom>
              <a:avLst/>
              <a:gdLst/>
              <a:ahLst/>
              <a:cxnLst/>
              <a:rect l="l" t="t" r="r" b="b"/>
              <a:pathLst>
                <a:path w="22059230" h="7891197">
                  <a:moveTo>
                    <a:pt x="0" y="0"/>
                  </a:moveTo>
                  <a:lnTo>
                    <a:pt x="22059230" y="0"/>
                  </a:lnTo>
                  <a:lnTo>
                    <a:pt x="22059230" y="7891197"/>
                  </a:lnTo>
                  <a:lnTo>
                    <a:pt x="0" y="7891197"/>
                  </a:lnTo>
                  <a:close/>
                </a:path>
              </a:pathLst>
            </a:custGeom>
            <a:solidFill>
              <a:srgbClr val="000000">
                <a:alpha val="0"/>
              </a:srgbClr>
            </a:solidFill>
          </p:spPr>
          <p:txBody>
            <a:bodyPr/>
            <a:lstStyle/>
            <a:p>
              <a:endParaRPr lang="en-IN"/>
            </a:p>
          </p:txBody>
        </p:sp>
        <p:sp>
          <p:nvSpPr>
            <p:cNvPr id="15" name="TextBox 15"/>
            <p:cNvSpPr txBox="1"/>
            <p:nvPr/>
          </p:nvSpPr>
          <p:spPr>
            <a:xfrm>
              <a:off x="0" y="-28575"/>
              <a:ext cx="22059230" cy="7919772"/>
            </a:xfrm>
            <a:prstGeom prst="rect">
              <a:avLst/>
            </a:prstGeom>
          </p:spPr>
          <p:txBody>
            <a:bodyPr lIns="0" tIns="0" rIns="0" bIns="0" rtlCol="0" anchor="ctr"/>
            <a:lstStyle/>
            <a:p>
              <a:pPr marL="832291" lvl="1" indent="-416146" algn="l">
                <a:lnSpc>
                  <a:spcPts val="4070"/>
                </a:lnSpc>
                <a:buFont typeface="Arial"/>
                <a:buChar char="•"/>
              </a:pPr>
              <a:r>
                <a:rPr lang="en-US" sz="3854" b="1" dirty="0">
                  <a:solidFill>
                    <a:srgbClr val="0F0F0F"/>
                  </a:solidFill>
                  <a:latin typeface="Calibri (MS) Bold"/>
                  <a:ea typeface="Calibri (MS) Bold"/>
                  <a:cs typeface="Calibri (MS) Bold"/>
                  <a:sym typeface="Calibri (MS) Bold"/>
                </a:rPr>
                <a:t>Multilingual Support:</a:t>
              </a:r>
              <a:r>
                <a:rPr lang="en-US" sz="3854" dirty="0">
                  <a:solidFill>
                    <a:srgbClr val="0F0F0F"/>
                  </a:solidFill>
                  <a:latin typeface="Calibri (MS)"/>
                  <a:ea typeface="Calibri (MS)"/>
                  <a:cs typeface="Calibri (MS)"/>
                  <a:sym typeface="Calibri (MS)"/>
                </a:rPr>
                <a:t> Users can interact in Hindi, Bengali, Tamil and other regional languages for better accessibility.</a:t>
              </a:r>
            </a:p>
            <a:p>
              <a:pPr algn="l">
                <a:lnSpc>
                  <a:spcPts val="4070"/>
                </a:lnSpc>
              </a:pPr>
              <a:endParaRPr lang="en-US" sz="3854" dirty="0">
                <a:solidFill>
                  <a:srgbClr val="0F0F0F"/>
                </a:solidFill>
                <a:latin typeface="Calibri (MS)"/>
                <a:ea typeface="Calibri (MS)"/>
                <a:cs typeface="Calibri (MS)"/>
                <a:sym typeface="Calibri (MS)"/>
              </a:endParaRPr>
            </a:p>
            <a:p>
              <a:pPr marL="832291" lvl="1" indent="-416146" algn="l">
                <a:lnSpc>
                  <a:spcPts val="4070"/>
                </a:lnSpc>
                <a:buFont typeface="Arial"/>
                <a:buChar char="•"/>
              </a:pPr>
              <a:r>
                <a:rPr lang="en-US" sz="3854" b="1" dirty="0">
                  <a:solidFill>
                    <a:srgbClr val="0F0F0F"/>
                  </a:solidFill>
                  <a:latin typeface="Calibri (MS) Bold"/>
                  <a:ea typeface="Calibri (MS) Bold"/>
                  <a:cs typeface="Calibri (MS) Bold"/>
                  <a:sym typeface="Calibri (MS) Bold"/>
                </a:rPr>
                <a:t>RAG-enabled AI:</a:t>
              </a:r>
              <a:r>
                <a:rPr lang="en-US" sz="3854" dirty="0">
                  <a:solidFill>
                    <a:srgbClr val="0F0F0F"/>
                  </a:solidFill>
                  <a:latin typeface="Calibri (MS)"/>
                  <a:ea typeface="Calibri (MS)"/>
                  <a:cs typeface="Calibri (MS)"/>
                  <a:sym typeface="Calibri (MS)"/>
                </a:rPr>
                <a:t> Combines generative AI with real-time data from trusted sources like government and banking websites.</a:t>
              </a:r>
            </a:p>
            <a:p>
              <a:pPr algn="l">
                <a:lnSpc>
                  <a:spcPts val="4070"/>
                </a:lnSpc>
              </a:pPr>
              <a:endParaRPr lang="en-US" sz="3854" dirty="0">
                <a:solidFill>
                  <a:srgbClr val="0F0F0F"/>
                </a:solidFill>
                <a:latin typeface="Calibri (MS)"/>
                <a:ea typeface="Calibri (MS)"/>
                <a:cs typeface="Calibri (MS)"/>
                <a:sym typeface="Calibri (MS)"/>
              </a:endParaRPr>
            </a:p>
            <a:p>
              <a:pPr marL="832291" lvl="1" indent="-416146" algn="l">
                <a:lnSpc>
                  <a:spcPts val="4070"/>
                </a:lnSpc>
                <a:buFont typeface="Arial"/>
                <a:buChar char="•"/>
              </a:pPr>
              <a:r>
                <a:rPr lang="en-US" sz="3854" b="1" dirty="0">
                  <a:solidFill>
                    <a:srgbClr val="0F0F0F"/>
                  </a:solidFill>
                  <a:latin typeface="Calibri (MS) Bold"/>
                  <a:ea typeface="Calibri (MS) Bold"/>
                  <a:cs typeface="Calibri (MS) Bold"/>
                  <a:sym typeface="Calibri (MS) Bold"/>
                </a:rPr>
                <a:t>Scam Awareness Built-in:</a:t>
              </a:r>
              <a:r>
                <a:rPr lang="en-US" sz="3854" dirty="0">
                  <a:solidFill>
                    <a:srgbClr val="0F0F0F"/>
                  </a:solidFill>
                  <a:latin typeface="Calibri (MS)"/>
                  <a:ea typeface="Calibri (MS)"/>
                  <a:cs typeface="Calibri (MS)"/>
                  <a:sym typeface="Calibri (MS)"/>
                </a:rPr>
                <a:t> Educates users on common frauds like OTP scams and fake apps, ensuring safer digital transactions.</a:t>
              </a:r>
            </a:p>
            <a:p>
              <a:pPr algn="l">
                <a:lnSpc>
                  <a:spcPts val="4070"/>
                </a:lnSpc>
              </a:pPr>
              <a:endParaRPr lang="en-US" sz="3854" dirty="0">
                <a:solidFill>
                  <a:srgbClr val="0F0F0F"/>
                </a:solidFill>
                <a:latin typeface="Calibri (MS)"/>
                <a:ea typeface="Calibri (MS)"/>
                <a:cs typeface="Calibri (MS)"/>
                <a:sym typeface="Calibri (MS)"/>
              </a:endParaRPr>
            </a:p>
            <a:p>
              <a:pPr marL="832291" lvl="1" indent="-416146" algn="l">
                <a:lnSpc>
                  <a:spcPts val="4070"/>
                </a:lnSpc>
                <a:buFont typeface="Arial"/>
                <a:buChar char="•"/>
              </a:pPr>
              <a:r>
                <a:rPr lang="en-US" sz="3854" b="1" dirty="0">
                  <a:solidFill>
                    <a:srgbClr val="0F0F0F"/>
                  </a:solidFill>
                  <a:latin typeface="Calibri (MS) Bold"/>
                  <a:ea typeface="Calibri (MS) Bold"/>
                  <a:cs typeface="Calibri (MS) Bold"/>
                  <a:sym typeface="Calibri (MS) Bold"/>
                </a:rPr>
                <a:t>User-friendly Interface: </a:t>
              </a:r>
              <a:r>
                <a:rPr lang="en-US" sz="3854" dirty="0">
                  <a:solidFill>
                    <a:srgbClr val="0F0F0F"/>
                  </a:solidFill>
                  <a:latin typeface="Calibri (MS)"/>
                  <a:ea typeface="Calibri (MS)"/>
                  <a:cs typeface="Calibri (MS)"/>
                  <a:sym typeface="Calibri (MS)"/>
                </a:rPr>
                <a:t>Works on WhatsApp, Telegram and web – easy to use on any device with a simple, chat-based UI.</a:t>
              </a: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69801" y="685800"/>
            <a:ext cx="5554980" cy="142496"/>
            <a:chOff x="0" y="0"/>
            <a:chExt cx="7406640" cy="189994"/>
          </a:xfrm>
        </p:grpSpPr>
        <p:sp>
          <p:nvSpPr>
            <p:cNvPr id="3" name="Freeform 3"/>
            <p:cNvSpPr/>
            <p:nvPr/>
          </p:nvSpPr>
          <p:spPr>
            <a:xfrm>
              <a:off x="0" y="0"/>
              <a:ext cx="7406640" cy="189992"/>
            </a:xfrm>
            <a:custGeom>
              <a:avLst/>
              <a:gdLst/>
              <a:ahLst/>
              <a:cxnLst/>
              <a:rect l="l" t="t" r="r" b="b"/>
              <a:pathLst>
                <a:path w="7406640" h="189992">
                  <a:moveTo>
                    <a:pt x="0" y="0"/>
                  </a:moveTo>
                  <a:lnTo>
                    <a:pt x="7406640" y="0"/>
                  </a:lnTo>
                  <a:lnTo>
                    <a:pt x="7406640" y="189992"/>
                  </a:lnTo>
                  <a:lnTo>
                    <a:pt x="0" y="189992"/>
                  </a:lnTo>
                  <a:close/>
                </a:path>
              </a:pathLst>
            </a:custGeom>
            <a:solidFill>
              <a:srgbClr val="465359"/>
            </a:solidFill>
          </p:spPr>
          <p:txBody>
            <a:bodyPr/>
            <a:lstStyle/>
            <a:p>
              <a:endParaRPr lang="en-IN"/>
            </a:p>
          </p:txBody>
        </p:sp>
      </p:grpSp>
      <p:grpSp>
        <p:nvGrpSpPr>
          <p:cNvPr id="4" name="Group 4"/>
          <p:cNvGrpSpPr/>
          <p:nvPr/>
        </p:nvGrpSpPr>
        <p:grpSpPr>
          <a:xfrm>
            <a:off x="12063220" y="680464"/>
            <a:ext cx="5554980" cy="147831"/>
            <a:chOff x="0" y="0"/>
            <a:chExt cx="7406640" cy="197108"/>
          </a:xfrm>
        </p:grpSpPr>
        <p:sp>
          <p:nvSpPr>
            <p:cNvPr id="5" name="Freeform 5"/>
            <p:cNvSpPr/>
            <p:nvPr/>
          </p:nvSpPr>
          <p:spPr>
            <a:xfrm>
              <a:off x="0" y="0"/>
              <a:ext cx="7406640" cy="197104"/>
            </a:xfrm>
            <a:custGeom>
              <a:avLst/>
              <a:gdLst/>
              <a:ahLst/>
              <a:cxnLst/>
              <a:rect l="l" t="t" r="r" b="b"/>
              <a:pathLst>
                <a:path w="7406640" h="197104">
                  <a:moveTo>
                    <a:pt x="0" y="0"/>
                  </a:moveTo>
                  <a:lnTo>
                    <a:pt x="7406640" y="0"/>
                  </a:lnTo>
                  <a:lnTo>
                    <a:pt x="7406640" y="197104"/>
                  </a:lnTo>
                  <a:lnTo>
                    <a:pt x="0" y="197104"/>
                  </a:lnTo>
                  <a:close/>
                </a:path>
              </a:pathLst>
            </a:custGeom>
            <a:solidFill>
              <a:srgbClr val="969FA7"/>
            </a:solidFill>
          </p:spPr>
          <p:txBody>
            <a:bodyPr/>
            <a:lstStyle/>
            <a:p>
              <a:endParaRPr lang="en-IN"/>
            </a:p>
          </p:txBody>
        </p:sp>
      </p:grpSp>
      <p:grpSp>
        <p:nvGrpSpPr>
          <p:cNvPr id="6" name="Group 6"/>
          <p:cNvGrpSpPr/>
          <p:nvPr/>
        </p:nvGrpSpPr>
        <p:grpSpPr>
          <a:xfrm>
            <a:off x="6362745" y="685800"/>
            <a:ext cx="5554980" cy="137160"/>
            <a:chOff x="0" y="0"/>
            <a:chExt cx="7406640" cy="182880"/>
          </a:xfrm>
        </p:grpSpPr>
        <p:sp>
          <p:nvSpPr>
            <p:cNvPr id="7" name="Freeform 7"/>
            <p:cNvSpPr/>
            <p:nvPr/>
          </p:nvSpPr>
          <p:spPr>
            <a:xfrm>
              <a:off x="0" y="0"/>
              <a:ext cx="7406640" cy="182880"/>
            </a:xfrm>
            <a:custGeom>
              <a:avLst/>
              <a:gdLst/>
              <a:ahLst/>
              <a:cxnLst/>
              <a:rect l="l" t="t" r="r" b="b"/>
              <a:pathLst>
                <a:path w="7406640" h="182880">
                  <a:moveTo>
                    <a:pt x="0" y="0"/>
                  </a:moveTo>
                  <a:lnTo>
                    <a:pt x="7406640" y="0"/>
                  </a:lnTo>
                  <a:lnTo>
                    <a:pt x="7406640" y="182880"/>
                  </a:lnTo>
                  <a:lnTo>
                    <a:pt x="0" y="182880"/>
                  </a:lnTo>
                  <a:close/>
                </a:path>
              </a:pathLst>
            </a:custGeom>
            <a:solidFill>
              <a:srgbClr val="1CADE4"/>
            </a:solidFill>
          </p:spPr>
          <p:txBody>
            <a:bodyPr/>
            <a:lstStyle/>
            <a:p>
              <a:endParaRPr lang="en-IN"/>
            </a:p>
          </p:txBody>
        </p:sp>
      </p:grpSp>
      <p:grpSp>
        <p:nvGrpSpPr>
          <p:cNvPr id="8" name="Group 8"/>
          <p:cNvGrpSpPr/>
          <p:nvPr/>
        </p:nvGrpSpPr>
        <p:grpSpPr>
          <a:xfrm>
            <a:off x="15727505" y="9656865"/>
            <a:ext cx="1688707" cy="547689"/>
            <a:chOff x="0" y="0"/>
            <a:chExt cx="2251610" cy="730252"/>
          </a:xfrm>
        </p:grpSpPr>
        <p:sp>
          <p:nvSpPr>
            <p:cNvPr id="9" name="Freeform 9" descr="Logo  Description automatically generated"/>
            <p:cNvSpPr/>
            <p:nvPr/>
          </p:nvSpPr>
          <p:spPr>
            <a:xfrm>
              <a:off x="0" y="0"/>
              <a:ext cx="2251583" cy="730250"/>
            </a:xfrm>
            <a:custGeom>
              <a:avLst/>
              <a:gdLst/>
              <a:ahLst/>
              <a:cxnLst/>
              <a:rect l="l" t="t" r="r" b="b"/>
              <a:pathLst>
                <a:path w="2251583" h="730250">
                  <a:moveTo>
                    <a:pt x="0" y="0"/>
                  </a:moveTo>
                  <a:lnTo>
                    <a:pt x="2251583" y="0"/>
                  </a:lnTo>
                  <a:lnTo>
                    <a:pt x="2251583" y="730250"/>
                  </a:lnTo>
                  <a:lnTo>
                    <a:pt x="0" y="730250"/>
                  </a:lnTo>
                  <a:lnTo>
                    <a:pt x="0" y="0"/>
                  </a:lnTo>
                  <a:close/>
                </a:path>
              </a:pathLst>
            </a:custGeom>
            <a:blipFill>
              <a:blip r:embed="rId2"/>
              <a:stretch>
                <a:fillRect t="-141" r="-1" b="-141"/>
              </a:stretch>
            </a:blipFill>
          </p:spPr>
          <p:txBody>
            <a:bodyPr/>
            <a:lstStyle/>
            <a:p>
              <a:endParaRPr lang="en-IN"/>
            </a:p>
          </p:txBody>
        </p:sp>
      </p:grpSp>
      <p:grpSp>
        <p:nvGrpSpPr>
          <p:cNvPr id="10" name="Group 10"/>
          <p:cNvGrpSpPr/>
          <p:nvPr/>
        </p:nvGrpSpPr>
        <p:grpSpPr>
          <a:xfrm>
            <a:off x="714876" y="2832729"/>
            <a:ext cx="16544424" cy="882396"/>
            <a:chOff x="0" y="0"/>
            <a:chExt cx="22059232" cy="1176528"/>
          </a:xfrm>
        </p:grpSpPr>
        <p:sp>
          <p:nvSpPr>
            <p:cNvPr id="11" name="Freeform 11"/>
            <p:cNvSpPr/>
            <p:nvPr/>
          </p:nvSpPr>
          <p:spPr>
            <a:xfrm>
              <a:off x="0" y="0"/>
              <a:ext cx="22059232" cy="1176528"/>
            </a:xfrm>
            <a:custGeom>
              <a:avLst/>
              <a:gdLst/>
              <a:ahLst/>
              <a:cxnLst/>
              <a:rect l="l" t="t" r="r" b="b"/>
              <a:pathLst>
                <a:path w="22059232" h="1176528">
                  <a:moveTo>
                    <a:pt x="0" y="0"/>
                  </a:moveTo>
                  <a:lnTo>
                    <a:pt x="22059232" y="0"/>
                  </a:lnTo>
                  <a:lnTo>
                    <a:pt x="22059232" y="1176528"/>
                  </a:lnTo>
                  <a:lnTo>
                    <a:pt x="0" y="1176528"/>
                  </a:lnTo>
                  <a:close/>
                </a:path>
              </a:pathLst>
            </a:custGeom>
            <a:solidFill>
              <a:srgbClr val="000000">
                <a:alpha val="0"/>
              </a:srgbClr>
            </a:solidFill>
          </p:spPr>
          <p:txBody>
            <a:bodyPr/>
            <a:lstStyle/>
            <a:p>
              <a:endParaRPr lang="en-IN"/>
            </a:p>
          </p:txBody>
        </p:sp>
        <p:sp>
          <p:nvSpPr>
            <p:cNvPr id="12" name="TextBox 12"/>
            <p:cNvSpPr txBox="1"/>
            <p:nvPr/>
          </p:nvSpPr>
          <p:spPr>
            <a:xfrm>
              <a:off x="0" y="-95250"/>
              <a:ext cx="22059232" cy="1271778"/>
            </a:xfrm>
            <a:prstGeom prst="rect">
              <a:avLst/>
            </a:prstGeom>
          </p:spPr>
          <p:txBody>
            <a:bodyPr lIns="0" tIns="0" rIns="0" bIns="0" rtlCol="0" anchor="b"/>
            <a:lstStyle/>
            <a:p>
              <a:pPr algn="l">
                <a:lnSpc>
                  <a:spcPts val="5759"/>
                </a:lnSpc>
              </a:pPr>
              <a:r>
                <a:rPr lang="en-US" sz="4800" b="1">
                  <a:solidFill>
                    <a:srgbClr val="1CADE4"/>
                  </a:solidFill>
                  <a:latin typeface="Arial Bold"/>
                  <a:ea typeface="Arial Bold"/>
                  <a:cs typeface="Arial Bold"/>
                  <a:sym typeface="Arial Bold"/>
                </a:rPr>
                <a:t>End Users</a:t>
              </a:r>
            </a:p>
          </p:txBody>
        </p:sp>
      </p:grpSp>
      <p:grpSp>
        <p:nvGrpSpPr>
          <p:cNvPr id="13" name="Group 13"/>
          <p:cNvGrpSpPr/>
          <p:nvPr/>
        </p:nvGrpSpPr>
        <p:grpSpPr>
          <a:xfrm>
            <a:off x="714878" y="3475773"/>
            <a:ext cx="16544422" cy="3978498"/>
            <a:chOff x="0" y="0"/>
            <a:chExt cx="22059230" cy="5304663"/>
          </a:xfrm>
        </p:grpSpPr>
        <p:sp>
          <p:nvSpPr>
            <p:cNvPr id="14" name="Freeform 14"/>
            <p:cNvSpPr/>
            <p:nvPr/>
          </p:nvSpPr>
          <p:spPr>
            <a:xfrm>
              <a:off x="0" y="0"/>
              <a:ext cx="22059230" cy="5304663"/>
            </a:xfrm>
            <a:custGeom>
              <a:avLst/>
              <a:gdLst/>
              <a:ahLst/>
              <a:cxnLst/>
              <a:rect l="l" t="t" r="r" b="b"/>
              <a:pathLst>
                <a:path w="22059230" h="5304663">
                  <a:moveTo>
                    <a:pt x="0" y="0"/>
                  </a:moveTo>
                  <a:lnTo>
                    <a:pt x="22059230" y="0"/>
                  </a:lnTo>
                  <a:lnTo>
                    <a:pt x="22059230" y="5304663"/>
                  </a:lnTo>
                  <a:lnTo>
                    <a:pt x="0" y="5304663"/>
                  </a:lnTo>
                  <a:close/>
                </a:path>
              </a:pathLst>
            </a:custGeom>
            <a:solidFill>
              <a:srgbClr val="000000">
                <a:alpha val="0"/>
              </a:srgbClr>
            </a:solidFill>
          </p:spPr>
          <p:txBody>
            <a:bodyPr/>
            <a:lstStyle/>
            <a:p>
              <a:endParaRPr lang="en-IN"/>
            </a:p>
          </p:txBody>
        </p:sp>
        <p:sp>
          <p:nvSpPr>
            <p:cNvPr id="15" name="TextBox 15"/>
            <p:cNvSpPr txBox="1"/>
            <p:nvPr/>
          </p:nvSpPr>
          <p:spPr>
            <a:xfrm>
              <a:off x="0" y="-28575"/>
              <a:ext cx="22059230" cy="5333238"/>
            </a:xfrm>
            <a:prstGeom prst="rect">
              <a:avLst/>
            </a:prstGeom>
          </p:spPr>
          <p:txBody>
            <a:bodyPr lIns="0" tIns="0" rIns="0" bIns="0" rtlCol="0" anchor="ctr"/>
            <a:lstStyle/>
            <a:p>
              <a:pPr marL="832291" lvl="1" indent="-416146" algn="l">
                <a:lnSpc>
                  <a:spcPts val="4070"/>
                </a:lnSpc>
                <a:buFont typeface="Arial"/>
                <a:buChar char="•"/>
              </a:pPr>
              <a:r>
                <a:rPr lang="en-US" sz="3854">
                  <a:solidFill>
                    <a:srgbClr val="0F0F0F"/>
                  </a:solidFill>
                  <a:latin typeface="Calibri (MS)"/>
                  <a:ea typeface="Calibri (MS)"/>
                  <a:cs typeface="Calibri (MS)"/>
                  <a:sym typeface="Calibri (MS)"/>
                </a:rPr>
                <a:t>Rural and Semi-urban Users</a:t>
              </a:r>
            </a:p>
            <a:p>
              <a:pPr marL="832291" lvl="1" indent="-416146" algn="l">
                <a:lnSpc>
                  <a:spcPts val="4070"/>
                </a:lnSpc>
                <a:buFont typeface="Arial"/>
                <a:buChar char="•"/>
              </a:pPr>
              <a:r>
                <a:rPr lang="en-US" sz="3854">
                  <a:solidFill>
                    <a:srgbClr val="0F0F0F"/>
                  </a:solidFill>
                  <a:latin typeface="Calibri (MS)"/>
                  <a:ea typeface="Calibri (MS)"/>
                  <a:cs typeface="Calibri (MS)"/>
                  <a:sym typeface="Calibri (MS)"/>
                </a:rPr>
                <a:t>Elderly Citizens</a:t>
              </a:r>
            </a:p>
            <a:p>
              <a:pPr marL="832291" lvl="1" indent="-416146" algn="l">
                <a:lnSpc>
                  <a:spcPts val="4070"/>
                </a:lnSpc>
                <a:buFont typeface="Arial"/>
                <a:buChar char="•"/>
              </a:pPr>
              <a:r>
                <a:rPr lang="en-US" sz="3854">
                  <a:solidFill>
                    <a:srgbClr val="0F0F0F"/>
                  </a:solidFill>
                  <a:latin typeface="Calibri (MS)"/>
                  <a:ea typeface="Calibri (MS)"/>
                  <a:cs typeface="Calibri (MS)"/>
                  <a:sym typeface="Calibri (MS)"/>
                </a:rPr>
                <a:t>Students and First-time Bankers</a:t>
              </a:r>
            </a:p>
            <a:p>
              <a:pPr marL="832291" lvl="1" indent="-416146" algn="l">
                <a:lnSpc>
                  <a:spcPts val="4070"/>
                </a:lnSpc>
                <a:buFont typeface="Arial"/>
                <a:buChar char="•"/>
              </a:pPr>
              <a:r>
                <a:rPr lang="en-US" sz="3854">
                  <a:solidFill>
                    <a:srgbClr val="0F0F0F"/>
                  </a:solidFill>
                  <a:latin typeface="Calibri (MS)"/>
                  <a:ea typeface="Calibri (MS)"/>
                  <a:cs typeface="Calibri (MS)"/>
                  <a:sym typeface="Calibri (MS)"/>
                </a:rPr>
                <a:t>Financial Literacy Campaigns</a:t>
              </a:r>
            </a:p>
            <a:p>
              <a:pPr marL="832291" lvl="1" indent="-416146" algn="l">
                <a:lnSpc>
                  <a:spcPts val="4070"/>
                </a:lnSpc>
                <a:buFont typeface="Arial"/>
                <a:buChar char="•"/>
              </a:pPr>
              <a:r>
                <a:rPr lang="en-US" sz="3854">
                  <a:solidFill>
                    <a:srgbClr val="0F0F0F"/>
                  </a:solidFill>
                  <a:latin typeface="Calibri (MS)"/>
                  <a:ea typeface="Calibri (MS)"/>
                  <a:cs typeface="Calibri (MS)"/>
                  <a:sym typeface="Calibri (MS)"/>
                </a:rPr>
                <a:t>Low-literacy Individuals</a:t>
              </a:r>
            </a:p>
            <a:p>
              <a:pPr algn="l">
                <a:lnSpc>
                  <a:spcPts val="4070"/>
                </a:lnSpc>
              </a:pPr>
              <a:endParaRPr lang="en-US" sz="3854">
                <a:solidFill>
                  <a:srgbClr val="0F0F0F"/>
                </a:solidFill>
                <a:latin typeface="Calibri (MS)"/>
                <a:ea typeface="Calibri (MS)"/>
                <a:cs typeface="Calibri (MS)"/>
                <a:sym typeface="Calibri (MS)"/>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69801" y="685800"/>
            <a:ext cx="5554980" cy="142496"/>
            <a:chOff x="0" y="0"/>
            <a:chExt cx="7406640" cy="189994"/>
          </a:xfrm>
        </p:grpSpPr>
        <p:sp>
          <p:nvSpPr>
            <p:cNvPr id="3" name="Freeform 3"/>
            <p:cNvSpPr/>
            <p:nvPr/>
          </p:nvSpPr>
          <p:spPr>
            <a:xfrm>
              <a:off x="0" y="0"/>
              <a:ext cx="7406640" cy="189992"/>
            </a:xfrm>
            <a:custGeom>
              <a:avLst/>
              <a:gdLst/>
              <a:ahLst/>
              <a:cxnLst/>
              <a:rect l="l" t="t" r="r" b="b"/>
              <a:pathLst>
                <a:path w="7406640" h="189992">
                  <a:moveTo>
                    <a:pt x="0" y="0"/>
                  </a:moveTo>
                  <a:lnTo>
                    <a:pt x="7406640" y="0"/>
                  </a:lnTo>
                  <a:lnTo>
                    <a:pt x="7406640" y="189992"/>
                  </a:lnTo>
                  <a:lnTo>
                    <a:pt x="0" y="189992"/>
                  </a:lnTo>
                  <a:close/>
                </a:path>
              </a:pathLst>
            </a:custGeom>
            <a:solidFill>
              <a:srgbClr val="465359"/>
            </a:solidFill>
          </p:spPr>
          <p:txBody>
            <a:bodyPr/>
            <a:lstStyle/>
            <a:p>
              <a:endParaRPr lang="en-IN"/>
            </a:p>
          </p:txBody>
        </p:sp>
      </p:grpSp>
      <p:grpSp>
        <p:nvGrpSpPr>
          <p:cNvPr id="4" name="Group 4"/>
          <p:cNvGrpSpPr/>
          <p:nvPr/>
        </p:nvGrpSpPr>
        <p:grpSpPr>
          <a:xfrm>
            <a:off x="12063220" y="680464"/>
            <a:ext cx="5554980" cy="147831"/>
            <a:chOff x="0" y="0"/>
            <a:chExt cx="7406640" cy="197108"/>
          </a:xfrm>
        </p:grpSpPr>
        <p:sp>
          <p:nvSpPr>
            <p:cNvPr id="5" name="Freeform 5"/>
            <p:cNvSpPr/>
            <p:nvPr/>
          </p:nvSpPr>
          <p:spPr>
            <a:xfrm>
              <a:off x="0" y="0"/>
              <a:ext cx="7406640" cy="197104"/>
            </a:xfrm>
            <a:custGeom>
              <a:avLst/>
              <a:gdLst/>
              <a:ahLst/>
              <a:cxnLst/>
              <a:rect l="l" t="t" r="r" b="b"/>
              <a:pathLst>
                <a:path w="7406640" h="197104">
                  <a:moveTo>
                    <a:pt x="0" y="0"/>
                  </a:moveTo>
                  <a:lnTo>
                    <a:pt x="7406640" y="0"/>
                  </a:lnTo>
                  <a:lnTo>
                    <a:pt x="7406640" y="197104"/>
                  </a:lnTo>
                  <a:lnTo>
                    <a:pt x="0" y="197104"/>
                  </a:lnTo>
                  <a:close/>
                </a:path>
              </a:pathLst>
            </a:custGeom>
            <a:solidFill>
              <a:srgbClr val="969FA7"/>
            </a:solidFill>
          </p:spPr>
          <p:txBody>
            <a:bodyPr/>
            <a:lstStyle/>
            <a:p>
              <a:endParaRPr lang="en-IN"/>
            </a:p>
          </p:txBody>
        </p:sp>
      </p:grpSp>
      <p:grpSp>
        <p:nvGrpSpPr>
          <p:cNvPr id="6" name="Group 6"/>
          <p:cNvGrpSpPr/>
          <p:nvPr/>
        </p:nvGrpSpPr>
        <p:grpSpPr>
          <a:xfrm>
            <a:off x="6362745" y="685800"/>
            <a:ext cx="5554980" cy="137160"/>
            <a:chOff x="0" y="0"/>
            <a:chExt cx="7406640" cy="182880"/>
          </a:xfrm>
        </p:grpSpPr>
        <p:sp>
          <p:nvSpPr>
            <p:cNvPr id="7" name="Freeform 7"/>
            <p:cNvSpPr/>
            <p:nvPr/>
          </p:nvSpPr>
          <p:spPr>
            <a:xfrm>
              <a:off x="0" y="0"/>
              <a:ext cx="7406640" cy="182880"/>
            </a:xfrm>
            <a:custGeom>
              <a:avLst/>
              <a:gdLst/>
              <a:ahLst/>
              <a:cxnLst/>
              <a:rect l="l" t="t" r="r" b="b"/>
              <a:pathLst>
                <a:path w="7406640" h="182880">
                  <a:moveTo>
                    <a:pt x="0" y="0"/>
                  </a:moveTo>
                  <a:lnTo>
                    <a:pt x="7406640" y="0"/>
                  </a:lnTo>
                  <a:lnTo>
                    <a:pt x="7406640" y="182880"/>
                  </a:lnTo>
                  <a:lnTo>
                    <a:pt x="0" y="182880"/>
                  </a:lnTo>
                  <a:close/>
                </a:path>
              </a:pathLst>
            </a:custGeom>
            <a:solidFill>
              <a:srgbClr val="1CADE4"/>
            </a:solidFill>
          </p:spPr>
          <p:txBody>
            <a:bodyPr/>
            <a:lstStyle/>
            <a:p>
              <a:endParaRPr lang="en-IN"/>
            </a:p>
          </p:txBody>
        </p:sp>
      </p:grpSp>
      <p:grpSp>
        <p:nvGrpSpPr>
          <p:cNvPr id="8" name="Group 8"/>
          <p:cNvGrpSpPr/>
          <p:nvPr/>
        </p:nvGrpSpPr>
        <p:grpSpPr>
          <a:xfrm>
            <a:off x="15727505" y="9656865"/>
            <a:ext cx="1688707" cy="547689"/>
            <a:chOff x="0" y="0"/>
            <a:chExt cx="2251610" cy="730252"/>
          </a:xfrm>
        </p:grpSpPr>
        <p:sp>
          <p:nvSpPr>
            <p:cNvPr id="9" name="Freeform 9" descr="Logo  Description automatically generated"/>
            <p:cNvSpPr/>
            <p:nvPr/>
          </p:nvSpPr>
          <p:spPr>
            <a:xfrm>
              <a:off x="0" y="0"/>
              <a:ext cx="2251583" cy="730250"/>
            </a:xfrm>
            <a:custGeom>
              <a:avLst/>
              <a:gdLst/>
              <a:ahLst/>
              <a:cxnLst/>
              <a:rect l="l" t="t" r="r" b="b"/>
              <a:pathLst>
                <a:path w="2251583" h="730250">
                  <a:moveTo>
                    <a:pt x="0" y="0"/>
                  </a:moveTo>
                  <a:lnTo>
                    <a:pt x="2251583" y="0"/>
                  </a:lnTo>
                  <a:lnTo>
                    <a:pt x="2251583" y="730250"/>
                  </a:lnTo>
                  <a:lnTo>
                    <a:pt x="0" y="730250"/>
                  </a:lnTo>
                  <a:lnTo>
                    <a:pt x="0" y="0"/>
                  </a:lnTo>
                  <a:close/>
                </a:path>
              </a:pathLst>
            </a:custGeom>
            <a:blipFill>
              <a:blip r:embed="rId2"/>
              <a:stretch>
                <a:fillRect t="-141" r="-1" b="-141"/>
              </a:stretch>
            </a:blipFill>
          </p:spPr>
          <p:txBody>
            <a:bodyPr/>
            <a:lstStyle/>
            <a:p>
              <a:endParaRPr lang="en-IN"/>
            </a:p>
          </p:txBody>
        </p:sp>
      </p:grpSp>
      <p:grpSp>
        <p:nvGrpSpPr>
          <p:cNvPr id="10" name="Group 10"/>
          <p:cNvGrpSpPr/>
          <p:nvPr/>
        </p:nvGrpSpPr>
        <p:grpSpPr>
          <a:xfrm>
            <a:off x="714876" y="2583733"/>
            <a:ext cx="16544424" cy="1101014"/>
            <a:chOff x="0" y="0"/>
            <a:chExt cx="22059232" cy="1468018"/>
          </a:xfrm>
        </p:grpSpPr>
        <p:sp>
          <p:nvSpPr>
            <p:cNvPr id="11" name="Freeform 11"/>
            <p:cNvSpPr/>
            <p:nvPr/>
          </p:nvSpPr>
          <p:spPr>
            <a:xfrm>
              <a:off x="0" y="0"/>
              <a:ext cx="22059232" cy="1468018"/>
            </a:xfrm>
            <a:custGeom>
              <a:avLst/>
              <a:gdLst/>
              <a:ahLst/>
              <a:cxnLst/>
              <a:rect l="l" t="t" r="r" b="b"/>
              <a:pathLst>
                <a:path w="22059232" h="1468018">
                  <a:moveTo>
                    <a:pt x="0" y="0"/>
                  </a:moveTo>
                  <a:lnTo>
                    <a:pt x="22059232" y="0"/>
                  </a:lnTo>
                  <a:lnTo>
                    <a:pt x="22059232" y="1468018"/>
                  </a:lnTo>
                  <a:lnTo>
                    <a:pt x="0" y="1468018"/>
                  </a:lnTo>
                  <a:close/>
                </a:path>
              </a:pathLst>
            </a:custGeom>
            <a:solidFill>
              <a:srgbClr val="000000">
                <a:alpha val="0"/>
              </a:srgbClr>
            </a:solidFill>
          </p:spPr>
          <p:txBody>
            <a:bodyPr/>
            <a:lstStyle/>
            <a:p>
              <a:endParaRPr lang="en-IN"/>
            </a:p>
          </p:txBody>
        </p:sp>
        <p:sp>
          <p:nvSpPr>
            <p:cNvPr id="12" name="TextBox 12"/>
            <p:cNvSpPr txBox="1"/>
            <p:nvPr/>
          </p:nvSpPr>
          <p:spPr>
            <a:xfrm>
              <a:off x="0" y="-114300"/>
              <a:ext cx="22059232" cy="1582318"/>
            </a:xfrm>
            <a:prstGeom prst="rect">
              <a:avLst/>
            </a:prstGeom>
          </p:spPr>
          <p:txBody>
            <a:bodyPr lIns="0" tIns="0" rIns="0" bIns="0" rtlCol="0" anchor="b"/>
            <a:lstStyle/>
            <a:p>
              <a:pPr algn="l">
                <a:lnSpc>
                  <a:spcPts val="7128"/>
                </a:lnSpc>
              </a:pPr>
              <a:r>
                <a:rPr lang="en-US" sz="5940" b="1">
                  <a:solidFill>
                    <a:srgbClr val="1CADE4"/>
                  </a:solidFill>
                  <a:latin typeface="Arial Bold"/>
                  <a:ea typeface="Arial Bold"/>
                  <a:cs typeface="Arial Bold"/>
                  <a:sym typeface="Arial Bold"/>
                </a:rPr>
                <a:t>Result</a:t>
              </a:r>
            </a:p>
          </p:txBody>
        </p:sp>
      </p:grpSp>
      <p:grpSp>
        <p:nvGrpSpPr>
          <p:cNvPr id="13" name="Group 13"/>
          <p:cNvGrpSpPr/>
          <p:nvPr/>
        </p:nvGrpSpPr>
        <p:grpSpPr>
          <a:xfrm>
            <a:off x="714876" y="3684747"/>
            <a:ext cx="16544422" cy="4018520"/>
            <a:chOff x="0" y="0"/>
            <a:chExt cx="22059230" cy="5358027"/>
          </a:xfrm>
        </p:grpSpPr>
        <p:sp>
          <p:nvSpPr>
            <p:cNvPr id="14" name="Freeform 14"/>
            <p:cNvSpPr/>
            <p:nvPr/>
          </p:nvSpPr>
          <p:spPr>
            <a:xfrm>
              <a:off x="0" y="0"/>
              <a:ext cx="22059230" cy="5358027"/>
            </a:xfrm>
            <a:custGeom>
              <a:avLst/>
              <a:gdLst/>
              <a:ahLst/>
              <a:cxnLst/>
              <a:rect l="l" t="t" r="r" b="b"/>
              <a:pathLst>
                <a:path w="22059230" h="5358027">
                  <a:moveTo>
                    <a:pt x="0" y="0"/>
                  </a:moveTo>
                  <a:lnTo>
                    <a:pt x="22059230" y="0"/>
                  </a:lnTo>
                  <a:lnTo>
                    <a:pt x="22059230" y="5358027"/>
                  </a:lnTo>
                  <a:lnTo>
                    <a:pt x="0" y="5358027"/>
                  </a:lnTo>
                  <a:close/>
                </a:path>
              </a:pathLst>
            </a:custGeom>
            <a:solidFill>
              <a:srgbClr val="000000">
                <a:alpha val="0"/>
              </a:srgbClr>
            </a:solidFill>
          </p:spPr>
          <p:txBody>
            <a:bodyPr/>
            <a:lstStyle/>
            <a:p>
              <a:endParaRPr lang="en-IN"/>
            </a:p>
          </p:txBody>
        </p:sp>
        <p:sp>
          <p:nvSpPr>
            <p:cNvPr id="15" name="TextBox 15"/>
            <p:cNvSpPr txBox="1"/>
            <p:nvPr/>
          </p:nvSpPr>
          <p:spPr>
            <a:xfrm>
              <a:off x="0" y="-123825"/>
              <a:ext cx="22059230" cy="5481852"/>
            </a:xfrm>
            <a:prstGeom prst="rect">
              <a:avLst/>
            </a:prstGeom>
          </p:spPr>
          <p:txBody>
            <a:bodyPr lIns="0" tIns="0" rIns="0" bIns="0" rtlCol="0" anchor="ctr"/>
            <a:lstStyle/>
            <a:p>
              <a:pPr marL="838771" lvl="1" indent="-419386" algn="l">
                <a:lnSpc>
                  <a:spcPts val="5128"/>
                </a:lnSpc>
                <a:buFont typeface="Arial"/>
                <a:buChar char="•"/>
              </a:pPr>
              <a:r>
                <a:rPr lang="en-US" sz="3884" dirty="0">
                  <a:solidFill>
                    <a:srgbClr val="404040"/>
                  </a:solidFill>
                  <a:latin typeface="Calibri (MS)"/>
                  <a:ea typeface="Calibri (MS)"/>
                  <a:cs typeface="Calibri (MS)"/>
                  <a:sym typeface="Calibri (MS)"/>
                </a:rPr>
                <a:t>Created a functional AI chatbot that:</a:t>
              </a:r>
            </a:p>
            <a:p>
              <a:pPr marL="1677543" lvl="2" indent="-559181" algn="l">
                <a:lnSpc>
                  <a:spcPts val="5128"/>
                </a:lnSpc>
                <a:buFont typeface="Arial"/>
                <a:buChar char="⚬"/>
              </a:pPr>
              <a:r>
                <a:rPr lang="en-US" sz="3884" dirty="0">
                  <a:solidFill>
                    <a:srgbClr val="404040"/>
                  </a:solidFill>
                  <a:latin typeface="Calibri (MS)"/>
                  <a:ea typeface="Calibri (MS)"/>
                  <a:cs typeface="Calibri (MS)"/>
                  <a:sym typeface="Calibri (MS)"/>
                </a:rPr>
                <a:t>Understands natural language queries in multiple languages.</a:t>
              </a:r>
            </a:p>
            <a:p>
              <a:pPr marL="1677543" lvl="2" indent="-559181" algn="l">
                <a:lnSpc>
                  <a:spcPts val="5128"/>
                </a:lnSpc>
                <a:buFont typeface="Arial"/>
                <a:buChar char="⚬"/>
              </a:pPr>
              <a:r>
                <a:rPr lang="en-US" sz="3884" dirty="0">
                  <a:solidFill>
                    <a:srgbClr val="404040"/>
                  </a:solidFill>
                  <a:latin typeface="Calibri (MS)"/>
                  <a:ea typeface="Calibri (MS)"/>
                  <a:cs typeface="Calibri (MS)"/>
                  <a:sym typeface="Calibri (MS)"/>
                </a:rPr>
                <a:t>Retrieves accurate information about UPI, budgeting, interest rates etc.</a:t>
              </a:r>
            </a:p>
            <a:p>
              <a:pPr marL="1677543" lvl="2" indent="-559181" algn="l">
                <a:lnSpc>
                  <a:spcPts val="5128"/>
                </a:lnSpc>
                <a:buFont typeface="Arial"/>
                <a:buChar char="⚬"/>
              </a:pPr>
              <a:r>
                <a:rPr lang="en-US" sz="3884" dirty="0">
                  <a:solidFill>
                    <a:srgbClr val="404040"/>
                  </a:solidFill>
                  <a:latin typeface="Calibri (MS)"/>
                  <a:ea typeface="Calibri (MS)"/>
                  <a:cs typeface="Calibri (MS)"/>
                  <a:sym typeface="Calibri (MS)"/>
                </a:rPr>
                <a:t>Offers safety recommendations for digital transactions.</a:t>
              </a:r>
            </a:p>
            <a:p>
              <a:pPr algn="l">
                <a:lnSpc>
                  <a:spcPts val="5128"/>
                </a:lnSpc>
              </a:pPr>
              <a:endParaRPr lang="en-US" sz="3884" dirty="0">
                <a:solidFill>
                  <a:srgbClr val="404040"/>
                </a:solidFill>
                <a:latin typeface="Calibri (MS)"/>
                <a:ea typeface="Calibri (MS)"/>
                <a:cs typeface="Calibri (MS)"/>
                <a:sym typeface="Calibri (MS)"/>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69801" y="685800"/>
            <a:ext cx="5554980" cy="142496"/>
            <a:chOff x="0" y="0"/>
            <a:chExt cx="7406640" cy="189994"/>
          </a:xfrm>
        </p:grpSpPr>
        <p:sp>
          <p:nvSpPr>
            <p:cNvPr id="3" name="Freeform 3"/>
            <p:cNvSpPr/>
            <p:nvPr/>
          </p:nvSpPr>
          <p:spPr>
            <a:xfrm>
              <a:off x="0" y="0"/>
              <a:ext cx="7406640" cy="189992"/>
            </a:xfrm>
            <a:custGeom>
              <a:avLst/>
              <a:gdLst/>
              <a:ahLst/>
              <a:cxnLst/>
              <a:rect l="l" t="t" r="r" b="b"/>
              <a:pathLst>
                <a:path w="7406640" h="189992">
                  <a:moveTo>
                    <a:pt x="0" y="0"/>
                  </a:moveTo>
                  <a:lnTo>
                    <a:pt x="7406640" y="0"/>
                  </a:lnTo>
                  <a:lnTo>
                    <a:pt x="7406640" y="189992"/>
                  </a:lnTo>
                  <a:lnTo>
                    <a:pt x="0" y="189992"/>
                  </a:lnTo>
                  <a:close/>
                </a:path>
              </a:pathLst>
            </a:custGeom>
            <a:solidFill>
              <a:srgbClr val="465359"/>
            </a:solidFill>
          </p:spPr>
          <p:txBody>
            <a:bodyPr/>
            <a:lstStyle/>
            <a:p>
              <a:endParaRPr lang="en-IN"/>
            </a:p>
          </p:txBody>
        </p:sp>
      </p:grpSp>
      <p:grpSp>
        <p:nvGrpSpPr>
          <p:cNvPr id="4" name="Group 4"/>
          <p:cNvGrpSpPr/>
          <p:nvPr/>
        </p:nvGrpSpPr>
        <p:grpSpPr>
          <a:xfrm>
            <a:off x="12063220" y="680464"/>
            <a:ext cx="5554980" cy="147831"/>
            <a:chOff x="0" y="0"/>
            <a:chExt cx="7406640" cy="197108"/>
          </a:xfrm>
        </p:grpSpPr>
        <p:sp>
          <p:nvSpPr>
            <p:cNvPr id="5" name="Freeform 5"/>
            <p:cNvSpPr/>
            <p:nvPr/>
          </p:nvSpPr>
          <p:spPr>
            <a:xfrm>
              <a:off x="0" y="0"/>
              <a:ext cx="7406640" cy="197104"/>
            </a:xfrm>
            <a:custGeom>
              <a:avLst/>
              <a:gdLst/>
              <a:ahLst/>
              <a:cxnLst/>
              <a:rect l="l" t="t" r="r" b="b"/>
              <a:pathLst>
                <a:path w="7406640" h="197104">
                  <a:moveTo>
                    <a:pt x="0" y="0"/>
                  </a:moveTo>
                  <a:lnTo>
                    <a:pt x="7406640" y="0"/>
                  </a:lnTo>
                  <a:lnTo>
                    <a:pt x="7406640" y="197104"/>
                  </a:lnTo>
                  <a:lnTo>
                    <a:pt x="0" y="197104"/>
                  </a:lnTo>
                  <a:close/>
                </a:path>
              </a:pathLst>
            </a:custGeom>
            <a:solidFill>
              <a:srgbClr val="969FA7"/>
            </a:solidFill>
          </p:spPr>
          <p:txBody>
            <a:bodyPr/>
            <a:lstStyle/>
            <a:p>
              <a:endParaRPr lang="en-IN"/>
            </a:p>
          </p:txBody>
        </p:sp>
      </p:grpSp>
      <p:grpSp>
        <p:nvGrpSpPr>
          <p:cNvPr id="6" name="Group 6"/>
          <p:cNvGrpSpPr/>
          <p:nvPr/>
        </p:nvGrpSpPr>
        <p:grpSpPr>
          <a:xfrm>
            <a:off x="6362745" y="685800"/>
            <a:ext cx="5554980" cy="137160"/>
            <a:chOff x="0" y="0"/>
            <a:chExt cx="7406640" cy="182880"/>
          </a:xfrm>
        </p:grpSpPr>
        <p:sp>
          <p:nvSpPr>
            <p:cNvPr id="7" name="Freeform 7"/>
            <p:cNvSpPr/>
            <p:nvPr/>
          </p:nvSpPr>
          <p:spPr>
            <a:xfrm>
              <a:off x="0" y="0"/>
              <a:ext cx="7406640" cy="182880"/>
            </a:xfrm>
            <a:custGeom>
              <a:avLst/>
              <a:gdLst/>
              <a:ahLst/>
              <a:cxnLst/>
              <a:rect l="l" t="t" r="r" b="b"/>
              <a:pathLst>
                <a:path w="7406640" h="182880">
                  <a:moveTo>
                    <a:pt x="0" y="0"/>
                  </a:moveTo>
                  <a:lnTo>
                    <a:pt x="7406640" y="0"/>
                  </a:lnTo>
                  <a:lnTo>
                    <a:pt x="7406640" y="182880"/>
                  </a:lnTo>
                  <a:lnTo>
                    <a:pt x="0" y="182880"/>
                  </a:lnTo>
                  <a:close/>
                </a:path>
              </a:pathLst>
            </a:custGeom>
            <a:solidFill>
              <a:srgbClr val="1CADE4"/>
            </a:solidFill>
          </p:spPr>
          <p:txBody>
            <a:bodyPr/>
            <a:lstStyle/>
            <a:p>
              <a:endParaRPr lang="en-IN"/>
            </a:p>
          </p:txBody>
        </p:sp>
      </p:grpSp>
      <p:grpSp>
        <p:nvGrpSpPr>
          <p:cNvPr id="8" name="Group 8"/>
          <p:cNvGrpSpPr/>
          <p:nvPr/>
        </p:nvGrpSpPr>
        <p:grpSpPr>
          <a:xfrm>
            <a:off x="15727505" y="9656865"/>
            <a:ext cx="1688707" cy="547689"/>
            <a:chOff x="0" y="0"/>
            <a:chExt cx="2251610" cy="730252"/>
          </a:xfrm>
        </p:grpSpPr>
        <p:sp>
          <p:nvSpPr>
            <p:cNvPr id="9" name="Freeform 9" descr="Logo  Description automatically generated"/>
            <p:cNvSpPr/>
            <p:nvPr/>
          </p:nvSpPr>
          <p:spPr>
            <a:xfrm>
              <a:off x="0" y="0"/>
              <a:ext cx="2251583" cy="730250"/>
            </a:xfrm>
            <a:custGeom>
              <a:avLst/>
              <a:gdLst/>
              <a:ahLst/>
              <a:cxnLst/>
              <a:rect l="l" t="t" r="r" b="b"/>
              <a:pathLst>
                <a:path w="2251583" h="730250">
                  <a:moveTo>
                    <a:pt x="0" y="0"/>
                  </a:moveTo>
                  <a:lnTo>
                    <a:pt x="2251583" y="0"/>
                  </a:lnTo>
                  <a:lnTo>
                    <a:pt x="2251583" y="730250"/>
                  </a:lnTo>
                  <a:lnTo>
                    <a:pt x="0" y="730250"/>
                  </a:lnTo>
                  <a:lnTo>
                    <a:pt x="0" y="0"/>
                  </a:lnTo>
                  <a:close/>
                </a:path>
              </a:pathLst>
            </a:custGeom>
            <a:blipFill>
              <a:blip r:embed="rId2"/>
              <a:stretch>
                <a:fillRect t="-141" r="-1" b="-141"/>
              </a:stretch>
            </a:blipFill>
          </p:spPr>
          <p:txBody>
            <a:bodyPr/>
            <a:lstStyle/>
            <a:p>
              <a:endParaRPr lang="en-IN"/>
            </a:p>
          </p:txBody>
        </p:sp>
      </p:grpSp>
      <p:grpSp>
        <p:nvGrpSpPr>
          <p:cNvPr id="10" name="Group 10"/>
          <p:cNvGrpSpPr/>
          <p:nvPr/>
        </p:nvGrpSpPr>
        <p:grpSpPr>
          <a:xfrm>
            <a:off x="775196" y="1164865"/>
            <a:ext cx="16544424" cy="1101014"/>
            <a:chOff x="0" y="0"/>
            <a:chExt cx="22059232" cy="1468018"/>
          </a:xfrm>
        </p:grpSpPr>
        <p:sp>
          <p:nvSpPr>
            <p:cNvPr id="11" name="Freeform 11"/>
            <p:cNvSpPr/>
            <p:nvPr/>
          </p:nvSpPr>
          <p:spPr>
            <a:xfrm>
              <a:off x="0" y="0"/>
              <a:ext cx="22059232" cy="1468018"/>
            </a:xfrm>
            <a:custGeom>
              <a:avLst/>
              <a:gdLst/>
              <a:ahLst/>
              <a:cxnLst/>
              <a:rect l="l" t="t" r="r" b="b"/>
              <a:pathLst>
                <a:path w="22059232" h="1468018">
                  <a:moveTo>
                    <a:pt x="0" y="0"/>
                  </a:moveTo>
                  <a:lnTo>
                    <a:pt x="22059232" y="0"/>
                  </a:lnTo>
                  <a:lnTo>
                    <a:pt x="22059232" y="1468018"/>
                  </a:lnTo>
                  <a:lnTo>
                    <a:pt x="0" y="1468018"/>
                  </a:lnTo>
                  <a:close/>
                </a:path>
              </a:pathLst>
            </a:custGeom>
            <a:solidFill>
              <a:srgbClr val="000000">
                <a:alpha val="0"/>
              </a:srgbClr>
            </a:solidFill>
          </p:spPr>
          <p:txBody>
            <a:bodyPr/>
            <a:lstStyle/>
            <a:p>
              <a:endParaRPr lang="en-IN"/>
            </a:p>
          </p:txBody>
        </p:sp>
        <p:sp>
          <p:nvSpPr>
            <p:cNvPr id="12" name="TextBox 12"/>
            <p:cNvSpPr txBox="1"/>
            <p:nvPr/>
          </p:nvSpPr>
          <p:spPr>
            <a:xfrm>
              <a:off x="0" y="-114300"/>
              <a:ext cx="22059232" cy="1582318"/>
            </a:xfrm>
            <a:prstGeom prst="rect">
              <a:avLst/>
            </a:prstGeom>
          </p:spPr>
          <p:txBody>
            <a:bodyPr lIns="0" tIns="0" rIns="0" bIns="0" rtlCol="0" anchor="b"/>
            <a:lstStyle/>
            <a:p>
              <a:pPr algn="l">
                <a:lnSpc>
                  <a:spcPts val="7128"/>
                </a:lnSpc>
              </a:pPr>
              <a:r>
                <a:rPr lang="en-US" sz="5940" b="1">
                  <a:solidFill>
                    <a:srgbClr val="1CADE4"/>
                  </a:solidFill>
                  <a:latin typeface="Arial Bold"/>
                  <a:ea typeface="Arial Bold"/>
                  <a:cs typeface="Arial Bold"/>
                  <a:sym typeface="Arial Bold"/>
                </a:rPr>
                <a:t>Result</a:t>
              </a:r>
            </a:p>
          </p:txBody>
        </p:sp>
      </p:grpSp>
      <p:sp>
        <p:nvSpPr>
          <p:cNvPr id="13" name="Freeform 13"/>
          <p:cNvSpPr/>
          <p:nvPr/>
        </p:nvSpPr>
        <p:spPr>
          <a:xfrm>
            <a:off x="1277493" y="2265879"/>
            <a:ext cx="15733015" cy="6992421"/>
          </a:xfrm>
          <a:custGeom>
            <a:avLst/>
            <a:gdLst/>
            <a:ahLst/>
            <a:cxnLst/>
            <a:rect l="l" t="t" r="r" b="b"/>
            <a:pathLst>
              <a:path w="15733015" h="6992421">
                <a:moveTo>
                  <a:pt x="0" y="0"/>
                </a:moveTo>
                <a:lnTo>
                  <a:pt x="15733014" y="0"/>
                </a:lnTo>
                <a:lnTo>
                  <a:pt x="15733014" y="6992421"/>
                </a:lnTo>
                <a:lnTo>
                  <a:pt x="0" y="6992421"/>
                </a:lnTo>
                <a:lnTo>
                  <a:pt x="0" y="0"/>
                </a:lnTo>
                <a:close/>
              </a:path>
            </a:pathLst>
          </a:custGeom>
          <a:blipFill>
            <a:blip r:embed="rId3"/>
            <a:stretch>
              <a:fillRect t="-15907" b="-10655"/>
            </a:stretch>
          </a:blipFill>
        </p:spPr>
        <p:txBody>
          <a:bodyPr/>
          <a:lstStyle/>
          <a:p>
            <a:endParaRPr lang="en-IN"/>
          </a:p>
        </p:txBody>
      </p:sp>
      <p:sp>
        <p:nvSpPr>
          <p:cNvPr id="15" name="TextBox 14">
            <a:extLst>
              <a:ext uri="{FF2B5EF4-FFF2-40B4-BE49-F238E27FC236}">
                <a16:creationId xmlns:a16="http://schemas.microsoft.com/office/drawing/2014/main" id="{21C6DF5C-D5FF-CCA2-F592-C21EF1B5ED88}"/>
              </a:ext>
            </a:extLst>
          </p:cNvPr>
          <p:cNvSpPr txBox="1"/>
          <p:nvPr/>
        </p:nvSpPr>
        <p:spPr>
          <a:xfrm>
            <a:off x="7792569" y="9383021"/>
            <a:ext cx="2702862" cy="547688"/>
          </a:xfrm>
          <a:prstGeom prst="rect">
            <a:avLst/>
          </a:prstGeom>
          <a:solidFill>
            <a:schemeClr val="tx2"/>
          </a:solidFill>
        </p:spPr>
        <p:txBody>
          <a:bodyPr wrap="square" lIns="0" tIns="0" rIns="0" bIns="0" rtlCol="0" anchor="ctr">
            <a:noAutofit/>
          </a:bodyPr>
          <a:lstStyle/>
          <a:p>
            <a:pPr algn="ctr">
              <a:lnSpc>
                <a:spcPts val="2688"/>
              </a:lnSpc>
              <a:spcBef>
                <a:spcPct val="0"/>
              </a:spcBef>
            </a:pPr>
            <a:r>
              <a:rPr lang="en-US" sz="2800" b="1" dirty="0">
                <a:solidFill>
                  <a:schemeClr val="bg1"/>
                </a:solidFill>
                <a:latin typeface="Arial Bold"/>
                <a:ea typeface="Arial Bold"/>
                <a:cs typeface="Arial Bold"/>
                <a:sym typeface="Arial Bold"/>
              </a:rPr>
              <a:t>Agent Preview</a:t>
            </a:r>
            <a:endParaRPr lang="en-US" sz="2800" b="1" dirty="0">
              <a:solidFill>
                <a:schemeClr val="bg1"/>
              </a:solidFill>
              <a:latin typeface="Arial Bold"/>
              <a:cs typeface="Arial Bold"/>
              <a:sym typeface="Arial Bold"/>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31</TotalTime>
  <Words>533</Words>
  <Application>Microsoft Office PowerPoint</Application>
  <PresentationFormat>Custom</PresentationFormat>
  <Paragraphs>88</Paragraphs>
  <Slides>22</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22</vt:i4>
      </vt:variant>
    </vt:vector>
  </HeadingPairs>
  <TitlesOfParts>
    <vt:vector size="29" baseType="lpstr">
      <vt:lpstr>Arial Bold</vt:lpstr>
      <vt:lpstr>Calibri (MS)</vt:lpstr>
      <vt:lpstr>Arial</vt:lpstr>
      <vt:lpstr>ITC Franklin Gothic LT</vt:lpstr>
      <vt:lpstr>Calibri (MS) Bold</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 Agent for Digital Financial Literacy</dc:title>
  <cp:lastModifiedBy>Aparna Saihgal</cp:lastModifiedBy>
  <cp:revision>3</cp:revision>
  <dcterms:created xsi:type="dcterms:W3CDTF">2006-08-16T00:00:00Z</dcterms:created>
  <dcterms:modified xsi:type="dcterms:W3CDTF">2025-08-02T15:22:58Z</dcterms:modified>
  <dc:identifier>DAGu7Oq191Y</dc:identifier>
</cp:coreProperties>
</file>